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oboto Medium"/>
      <p:regular r:id="rId54"/>
      <p:bold r:id="rId55"/>
      <p:italic r:id="rId56"/>
      <p:boldItalic r:id="rId57"/>
    </p:embeddedFont>
    <p:embeddedFont>
      <p:font typeface="Roboto"/>
      <p:regular r:id="rId58"/>
      <p:bold r:id="rId59"/>
      <p:italic r:id="rId60"/>
      <p:boldItalic r:id="rId61"/>
    </p:embeddedFont>
    <p:embeddedFont>
      <p:font typeface="Proxima Nova"/>
      <p:regular r:id="rId62"/>
      <p:bold r:id="rId63"/>
      <p:italic r:id="rId64"/>
      <p:boldItalic r:id="rId65"/>
    </p:embeddedFont>
    <p:embeddedFont>
      <p:font typeface="PT Sans Narrow"/>
      <p:regular r:id="rId66"/>
      <p:bold r:id="rId67"/>
    </p:embeddedFont>
    <p:embeddedFont>
      <p:font typeface="Average"/>
      <p:regular r:id="rId68"/>
    </p:embeddedFont>
    <p:embeddedFont>
      <p:font typeface="Roboto Light"/>
      <p:regular r:id="rId69"/>
      <p:bold r:id="rId70"/>
      <p:italic r:id="rId71"/>
      <p:boldItalic r:id="rId72"/>
    </p:embeddedFont>
    <p:embeddedFont>
      <p:font typeface="Francois One"/>
      <p:regular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8" roundtripDataSignature="AMtx7mgqeAZFnuRRNRhSvRmrY6Loq1Fg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rancoisOne-regular.fntdata"/><Relationship Id="rId72" Type="http://schemas.openxmlformats.org/officeDocument/2006/relationships/font" Target="fonts/RobotoLight-boldItalic.fntdata"/><Relationship Id="rId31" Type="http://schemas.openxmlformats.org/officeDocument/2006/relationships/slide" Target="slides/slide26.xml"/><Relationship Id="rId75" Type="http://schemas.openxmlformats.org/officeDocument/2006/relationships/font" Target="fonts/OpenSans-bold.fntdata"/><Relationship Id="rId30" Type="http://schemas.openxmlformats.org/officeDocument/2006/relationships/slide" Target="slides/slide25.xml"/><Relationship Id="rId74" Type="http://schemas.openxmlformats.org/officeDocument/2006/relationships/font" Target="fonts/OpenSans-regular.fntdata"/><Relationship Id="rId33" Type="http://schemas.openxmlformats.org/officeDocument/2006/relationships/slide" Target="slides/slide28.xml"/><Relationship Id="rId77" Type="http://schemas.openxmlformats.org/officeDocument/2006/relationships/font" Target="fonts/OpenSans-boldItalic.fntdata"/><Relationship Id="rId32" Type="http://schemas.openxmlformats.org/officeDocument/2006/relationships/slide" Target="slides/slide27.xml"/><Relationship Id="rId76" Type="http://schemas.openxmlformats.org/officeDocument/2006/relationships/font" Target="fonts/OpenSans-italic.fntdata"/><Relationship Id="rId35" Type="http://schemas.openxmlformats.org/officeDocument/2006/relationships/slide" Target="slides/slide30.xml"/><Relationship Id="rId34" Type="http://schemas.openxmlformats.org/officeDocument/2006/relationships/slide" Target="slides/slide29.xml"/><Relationship Id="rId78" Type="http://customschemas.google.com/relationships/presentationmetadata" Target="metadata"/><Relationship Id="rId71" Type="http://schemas.openxmlformats.org/officeDocument/2006/relationships/font" Target="fonts/RobotoLight-italic.fntdata"/><Relationship Id="rId70" Type="http://schemas.openxmlformats.org/officeDocument/2006/relationships/font" Target="fonts/RobotoLigh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7.xml"/><Relationship Id="rId66" Type="http://schemas.openxmlformats.org/officeDocument/2006/relationships/font" Target="fonts/PTSansNarrow-regular.fntdata"/><Relationship Id="rId21" Type="http://schemas.openxmlformats.org/officeDocument/2006/relationships/slide" Target="slides/slide16.xml"/><Relationship Id="rId65" Type="http://schemas.openxmlformats.org/officeDocument/2006/relationships/font" Target="fonts/ProximaNova-boldItalic.fntdata"/><Relationship Id="rId24" Type="http://schemas.openxmlformats.org/officeDocument/2006/relationships/slide" Target="slides/slide19.xml"/><Relationship Id="rId68" Type="http://schemas.openxmlformats.org/officeDocument/2006/relationships/font" Target="fonts/Average-regular.fntdata"/><Relationship Id="rId23" Type="http://schemas.openxmlformats.org/officeDocument/2006/relationships/slide" Target="slides/slide18.xml"/><Relationship Id="rId67" Type="http://schemas.openxmlformats.org/officeDocument/2006/relationships/font" Target="fonts/PTSansNarrow-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Ligh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Medium-bold.fntdata"/><Relationship Id="rId10" Type="http://schemas.openxmlformats.org/officeDocument/2006/relationships/slide" Target="slides/slide5.xml"/><Relationship Id="rId54" Type="http://schemas.openxmlformats.org/officeDocument/2006/relationships/font" Target="fonts/RobotoMedium-regular.fntdata"/><Relationship Id="rId13" Type="http://schemas.openxmlformats.org/officeDocument/2006/relationships/slide" Target="slides/slide8.xml"/><Relationship Id="rId57" Type="http://schemas.openxmlformats.org/officeDocument/2006/relationships/font" Target="fonts/RobotoMedium-boldItalic.fntdata"/><Relationship Id="rId12" Type="http://schemas.openxmlformats.org/officeDocument/2006/relationships/slide" Target="slides/slide7.xml"/><Relationship Id="rId56" Type="http://schemas.openxmlformats.org/officeDocument/2006/relationships/font" Target="fonts/RobotoMedium-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Slides template credit: Josh Hug, Lisa Yan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6a8a0962f5_0_4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36a8a0962f5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70503395f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70503395f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 you're</a:t>
            </a:r>
            <a:endParaRPr/>
          </a:p>
          <a:p>
            <a:pPr indent="0" lvl="0" marL="0" rtl="0" algn="l">
              <a:spcBef>
                <a:spcPts val="0"/>
              </a:spcBef>
              <a:spcAft>
                <a:spcPts val="0"/>
              </a:spcAft>
              <a:buNone/>
            </a:pPr>
            <a:r>
              <a:rPr lang="en"/>
              <a:t>50:30</a:t>
            </a:r>
            <a:endParaRPr/>
          </a:p>
          <a:p>
            <a:pPr indent="0" lvl="0" marL="0" rtl="0" algn="l">
              <a:spcBef>
                <a:spcPts val="0"/>
              </a:spcBef>
              <a:spcAft>
                <a:spcPts val="0"/>
              </a:spcAft>
              <a:buNone/>
            </a:pPr>
            <a:r>
              <a:rPr lang="en"/>
              <a:t>really looking for the formula roughly speaking this is how we computed it so this is the math that we did so we took</a:t>
            </a:r>
            <a:endParaRPr/>
          </a:p>
          <a:p>
            <a:pPr indent="0" lvl="0" marL="0" rtl="0" algn="l">
              <a:spcBef>
                <a:spcPts val="0"/>
              </a:spcBef>
              <a:spcAft>
                <a:spcPts val="0"/>
              </a:spcAft>
              <a:buNone/>
            </a:pPr>
            <a:r>
              <a:rPr lang="en"/>
              <a:t>50:36</a:t>
            </a:r>
            <a:endParaRPr/>
          </a:p>
          <a:p>
            <a:pPr indent="0" lvl="0" marL="0" rtl="0" algn="l">
              <a:spcBef>
                <a:spcPts val="0"/>
              </a:spcBef>
              <a:spcAft>
                <a:spcPts val="0"/>
              </a:spcAft>
              <a:buNone/>
            </a:pPr>
            <a:r>
              <a:rPr lang="en"/>
              <a:t>the packet size that was 800 bits and we divided it by the bandwidth so this</a:t>
            </a:r>
            <a:endParaRPr/>
          </a:p>
          <a:p>
            <a:pPr indent="0" lvl="0" marL="0" rtl="0" algn="l">
              <a:spcBef>
                <a:spcPts val="0"/>
              </a:spcBef>
              <a:spcAft>
                <a:spcPts val="0"/>
              </a:spcAft>
              <a:buNone/>
            </a:pPr>
            <a:r>
              <a:rPr lang="en"/>
              <a:t>50:42</a:t>
            </a:r>
            <a:endParaRPr/>
          </a:p>
          <a:p>
            <a:pPr indent="0" lvl="0" marL="0" rtl="0" algn="l">
              <a:spcBef>
                <a:spcPts val="0"/>
              </a:spcBef>
              <a:spcAft>
                <a:spcPts val="0"/>
              </a:spcAft>
              <a:buNone/>
            </a:pPr>
            <a:r>
              <a:rPr lang="en"/>
              <a:t>number in red gave us 800 millionth of a second basically tells us when the last</a:t>
            </a:r>
            <a:endParaRPr/>
          </a:p>
          <a:p>
            <a:pPr indent="0" lvl="0" marL="0" rtl="0" algn="l">
              <a:spcBef>
                <a:spcPts val="0"/>
              </a:spcBef>
              <a:spcAft>
                <a:spcPts val="0"/>
              </a:spcAft>
              <a:buNone/>
            </a:pPr>
            <a:r>
              <a:rPr lang="en"/>
              <a:t>50:48</a:t>
            </a:r>
            <a:endParaRPr/>
          </a:p>
          <a:p>
            <a:pPr indent="0" lvl="0" marL="0" rtl="0" algn="l">
              <a:spcBef>
                <a:spcPts val="0"/>
              </a:spcBef>
              <a:spcAft>
                <a:spcPts val="0"/>
              </a:spcAft>
              <a:buNone/>
            </a:pPr>
            <a:r>
              <a:rPr lang="en"/>
              <a:t>bite shows up so maybe another way of thinking it of it is one over bandwidth is how long it takes to send one bit and</a:t>
            </a:r>
            <a:endParaRPr/>
          </a:p>
          <a:p>
            <a:pPr indent="0" lvl="0" marL="0" rtl="0" algn="l">
              <a:spcBef>
                <a:spcPts val="0"/>
              </a:spcBef>
              <a:spcAft>
                <a:spcPts val="0"/>
              </a:spcAft>
              <a:buNone/>
            </a:pPr>
            <a:r>
              <a:rPr lang="en"/>
              <a:t>50:55</a:t>
            </a:r>
            <a:endParaRPr/>
          </a:p>
          <a:p>
            <a:pPr indent="0" lvl="0" marL="0" rtl="0" algn="l">
              <a:spcBef>
                <a:spcPts val="0"/>
              </a:spcBef>
              <a:spcAft>
                <a:spcPts val="0"/>
              </a:spcAft>
              <a:buNone/>
            </a:pPr>
            <a:r>
              <a:rPr lang="en"/>
              <a:t>you have packets size number of bits so in total if each one takes one over bandwidth to send and you have packet</a:t>
            </a:r>
            <a:endParaRPr/>
          </a:p>
          <a:p>
            <a:pPr indent="0" lvl="0" marL="0" rtl="0" algn="l">
              <a:spcBef>
                <a:spcPts val="0"/>
              </a:spcBef>
              <a:spcAft>
                <a:spcPts val="0"/>
              </a:spcAft>
              <a:buNone/>
            </a:pPr>
            <a:r>
              <a:rPr lang="en"/>
              <a:t>51:02</a:t>
            </a:r>
            <a:endParaRPr/>
          </a:p>
          <a:p>
            <a:pPr indent="0" lvl="0" marL="0" rtl="0" algn="l">
              <a:spcBef>
                <a:spcPts val="0"/>
              </a:spcBef>
              <a:spcAft>
                <a:spcPts val="0"/>
              </a:spcAft>
              <a:buNone/>
            </a:pPr>
            <a:r>
              <a:rPr lang="en"/>
              <a:t>size number of bits the total amount of time it will take to just get everyone in the pipe is Packet size over</a:t>
            </a:r>
            <a:endParaRPr/>
          </a:p>
          <a:p>
            <a:pPr indent="0" lvl="0" marL="0" rtl="0" algn="l">
              <a:spcBef>
                <a:spcPts val="0"/>
              </a:spcBef>
              <a:spcAft>
                <a:spcPts val="0"/>
              </a:spcAft>
              <a:buNone/>
            </a:pPr>
            <a:r>
              <a:rPr lang="en"/>
              <a:t>51:08</a:t>
            </a:r>
            <a:endParaRPr/>
          </a:p>
          <a:p>
            <a:pPr indent="0" lvl="0" marL="0" rtl="0" algn="l">
              <a:spcBef>
                <a:spcPts val="0"/>
              </a:spcBef>
              <a:spcAft>
                <a:spcPts val="0"/>
              </a:spcAft>
              <a:buNone/>
            </a:pPr>
            <a:r>
              <a:rPr lang="en"/>
              <a:t>bandwidth and that's this time right here this is the amount of time it takes to just get everyone into the pipe</a:t>
            </a:r>
            <a:endParaRPr/>
          </a:p>
          <a:p>
            <a:pPr indent="0" lvl="0" marL="0" rtl="0" algn="l">
              <a:spcBef>
                <a:spcPts val="0"/>
              </a:spcBef>
              <a:spcAft>
                <a:spcPts val="0"/>
              </a:spcAft>
              <a:buNone/>
            </a:pPr>
            <a:r>
              <a:rPr lang="en"/>
              <a:t>51:14</a:t>
            </a:r>
            <a:endParaRPr/>
          </a:p>
          <a:p>
            <a:pPr indent="0" lvl="0" marL="0" rtl="0" algn="l">
              <a:spcBef>
                <a:spcPts val="0"/>
              </a:spcBef>
              <a:spcAft>
                <a:spcPts val="0"/>
              </a:spcAft>
              <a:buNone/>
            </a:pPr>
            <a:r>
              <a:rPr lang="en"/>
              <a:t>regardless of what happens on the other side so the sender has to get until T equals 800 millionth of a second just to</a:t>
            </a:r>
            <a:endParaRPr/>
          </a:p>
          <a:p>
            <a:pPr indent="0" lvl="0" marL="0" rtl="0" algn="l">
              <a:spcBef>
                <a:spcPts val="0"/>
              </a:spcBef>
              <a:spcAft>
                <a:spcPts val="0"/>
              </a:spcAft>
              <a:buNone/>
            </a:pPr>
            <a:r>
              <a:rPr lang="en"/>
              <a:t>51:22</a:t>
            </a:r>
            <a:endParaRPr/>
          </a:p>
          <a:p>
            <a:pPr indent="0" lvl="0" marL="0" rtl="0" algn="l">
              <a:spcBef>
                <a:spcPts val="0"/>
              </a:spcBef>
              <a:spcAft>
                <a:spcPts val="0"/>
              </a:spcAft>
              <a:buNone/>
            </a:pPr>
            <a:r>
              <a:rPr lang="en"/>
              <a:t>get everyone into the pipe and this term actually also has a special term we call it transmission delay it's the amount of</a:t>
            </a:r>
            <a:endParaRPr/>
          </a:p>
          <a:p>
            <a:pPr indent="0" lvl="0" marL="0" rtl="0" algn="l">
              <a:spcBef>
                <a:spcPts val="0"/>
              </a:spcBef>
              <a:spcAft>
                <a:spcPts val="0"/>
              </a:spcAft>
              <a:buNone/>
            </a:pPr>
            <a:r>
              <a:rPr lang="en"/>
              <a:t>51:29</a:t>
            </a:r>
            <a:endParaRPr/>
          </a:p>
          <a:p>
            <a:pPr indent="0" lvl="0" marL="0" rtl="0" algn="l">
              <a:spcBef>
                <a:spcPts val="0"/>
              </a:spcBef>
              <a:spcAft>
                <a:spcPts val="0"/>
              </a:spcAft>
              <a:buNone/>
            </a:pPr>
            <a:r>
              <a:rPr lang="en"/>
              <a:t>time it takes just to shove everyone in the pipe regardless of what time they actually show up on the other side and</a:t>
            </a:r>
            <a:endParaRPr/>
          </a:p>
          <a:p>
            <a:pPr indent="0" lvl="0" marL="0" rtl="0" algn="l">
              <a:spcBef>
                <a:spcPts val="0"/>
              </a:spcBef>
              <a:spcAft>
                <a:spcPts val="0"/>
              </a:spcAft>
              <a:buNone/>
            </a:pPr>
            <a:r>
              <a:rPr lang="en"/>
              <a:t>51:35</a:t>
            </a:r>
            <a:endParaRPr/>
          </a:p>
          <a:p>
            <a:pPr indent="0" lvl="0" marL="0" rtl="0" algn="l">
              <a:spcBef>
                <a:spcPts val="0"/>
              </a:spcBef>
              <a:spcAft>
                <a:spcPts val="0"/>
              </a:spcAft>
              <a:buNone/>
            </a:pPr>
            <a:r>
              <a:rPr lang="en"/>
              <a:t>because this is the time it takes to just get everyone in the pipe by the time the last person enters the pipe or</a:t>
            </a:r>
            <a:endParaRPr/>
          </a:p>
          <a:p>
            <a:pPr indent="0" lvl="0" marL="0" rtl="0" algn="l">
              <a:spcBef>
                <a:spcPts val="0"/>
              </a:spcBef>
              <a:spcAft>
                <a:spcPts val="0"/>
              </a:spcAft>
              <a:buNone/>
            </a:pPr>
            <a:r>
              <a:rPr lang="en"/>
              <a:t>51:41</a:t>
            </a:r>
            <a:endParaRPr/>
          </a:p>
          <a:p>
            <a:pPr indent="0" lvl="0" marL="0" rtl="0" algn="l">
              <a:spcBef>
                <a:spcPts val="0"/>
              </a:spcBef>
              <a:spcAft>
                <a:spcPts val="0"/>
              </a:spcAft>
              <a:buNone/>
            </a:pPr>
            <a:r>
              <a:rPr lang="en"/>
              <a:t>the last bit we also have to wait one more propagation delay for that last bit to exit so at the time the last bit</a:t>
            </a:r>
            <a:endParaRPr/>
          </a:p>
          <a:p>
            <a:pPr indent="0" lvl="0" marL="0" rtl="0" algn="l">
              <a:spcBef>
                <a:spcPts val="0"/>
              </a:spcBef>
              <a:spcAft>
                <a:spcPts val="0"/>
              </a:spcAft>
              <a:buNone/>
            </a:pPr>
            <a:r>
              <a:rPr lang="en"/>
              <a:t>51:48</a:t>
            </a:r>
            <a:endParaRPr/>
          </a:p>
          <a:p>
            <a:pPr indent="0" lvl="0" marL="0" rtl="0" algn="l">
              <a:spcBef>
                <a:spcPts val="0"/>
              </a:spcBef>
              <a:spcAft>
                <a:spcPts val="0"/>
              </a:spcAft>
              <a:buNone/>
            </a:pPr>
            <a:r>
              <a:rPr lang="en"/>
              <a:t>shows up wait one more propagation delay the last bit exits the pipe and that gives us our final answer so in total</a:t>
            </a:r>
            <a:endParaRPr/>
          </a:p>
          <a:p>
            <a:pPr indent="0" lvl="0" marL="0" rtl="0" algn="l">
              <a:spcBef>
                <a:spcPts val="0"/>
              </a:spcBef>
              <a:spcAft>
                <a:spcPts val="0"/>
              </a:spcAft>
              <a:buNone/>
            </a:pPr>
            <a:r>
              <a:rPr lang="en"/>
              <a:t>delay comes from two sources one is the transmission delay and it's affected by packet size and bandwidth the more</a:t>
            </a:r>
            <a:endParaRPr/>
          </a:p>
          <a:p>
            <a:pPr indent="0" lvl="0" marL="0" rtl="0" algn="l">
              <a:spcBef>
                <a:spcPts val="0"/>
              </a:spcBef>
              <a:spcAft>
                <a:spcPts val="0"/>
              </a:spcAft>
              <a:buNone/>
            </a:pPr>
            <a:r>
              <a:rPr lang="en"/>
              <a:t>52:01</a:t>
            </a:r>
            <a:endParaRPr/>
          </a:p>
          <a:p>
            <a:pPr indent="0" lvl="0" marL="0" rtl="0" algn="l">
              <a:spcBef>
                <a:spcPts val="0"/>
              </a:spcBef>
              <a:spcAft>
                <a:spcPts val="0"/>
              </a:spcAft>
              <a:buNone/>
            </a:pPr>
            <a:r>
              <a:rPr lang="en"/>
              <a:t>packets you have the longer it takes to shove everyone in the pipe and the narrower the packet the pipe is the</a:t>
            </a:r>
            <a:endParaRPr/>
          </a:p>
          <a:p>
            <a:pPr indent="0" lvl="0" marL="0" rtl="0" algn="l">
              <a:spcBef>
                <a:spcPts val="0"/>
              </a:spcBef>
              <a:spcAft>
                <a:spcPts val="0"/>
              </a:spcAft>
              <a:buNone/>
            </a:pPr>
            <a:r>
              <a:rPr lang="en"/>
              <a:t>52:07</a:t>
            </a:r>
            <a:endParaRPr/>
          </a:p>
          <a:p>
            <a:pPr indent="0" lvl="0" marL="0" rtl="0" algn="l">
              <a:spcBef>
                <a:spcPts val="0"/>
              </a:spcBef>
              <a:spcAft>
                <a:spcPts val="0"/>
              </a:spcAft>
              <a:buNone/>
            </a:pPr>
            <a:r>
              <a:rPr lang="en"/>
              <a:t>longer it takes to shove everyone into the pipe that's the bandwidth and the second term is propagation delay the</a:t>
            </a:r>
            <a:endParaRPr/>
          </a:p>
          <a:p>
            <a:pPr indent="0" lvl="0" marL="0" rtl="0" algn="l">
              <a:spcBef>
                <a:spcPts val="0"/>
              </a:spcBef>
              <a:spcAft>
                <a:spcPts val="0"/>
              </a:spcAft>
              <a:buNone/>
            </a:pPr>
            <a:r>
              <a:rPr lang="en"/>
              <a:t>52:13</a:t>
            </a:r>
            <a:endParaRPr/>
          </a:p>
          <a:p>
            <a:pPr indent="0" lvl="0" marL="0" rtl="0" algn="l">
              <a:spcBef>
                <a:spcPts val="0"/>
              </a:spcBef>
              <a:spcAft>
                <a:spcPts val="0"/>
              </a:spcAft>
              <a:buNone/>
            </a:pPr>
            <a:r>
              <a:rPr lang="en"/>
              <a:t>longer the pipe is the longer it takes for packets to show up and we have one term of propagation delay at the end for</a:t>
            </a:r>
            <a:endParaRPr/>
          </a:p>
          <a:p>
            <a:pPr indent="0" lvl="0" marL="0" rtl="0" algn="l">
              <a:spcBef>
                <a:spcPts val="0"/>
              </a:spcBef>
              <a:spcAft>
                <a:spcPts val="0"/>
              </a:spcAft>
              <a:buNone/>
            </a:pPr>
            <a:r>
              <a:rPr lang="en"/>
              <a:t>52:19</a:t>
            </a:r>
            <a:endParaRPr/>
          </a:p>
          <a:p>
            <a:pPr indent="0" lvl="0" marL="0" rtl="0" algn="l">
              <a:spcBef>
                <a:spcPts val="0"/>
              </a:spcBef>
              <a:spcAft>
                <a:spcPts val="0"/>
              </a:spcAft>
              <a:buNone/>
            </a:pPr>
            <a:r>
              <a:rPr lang="en"/>
              <a:t>the last packet to show up all the other packets show up earlier so we don't have to add them in this</a:t>
            </a:r>
            <a:endParaRPr/>
          </a:p>
          <a:p>
            <a:pPr indent="0" lvl="0" marL="0" rtl="0" algn="l">
              <a:spcBef>
                <a:spcPts val="0"/>
              </a:spcBef>
              <a:spcAft>
                <a:spcPts val="0"/>
              </a:spcAft>
              <a:buNone/>
            </a:pPr>
            <a:r>
              <a:rPr lang="en"/>
              <a:t>52:25</a:t>
            </a:r>
            <a:endParaRPr/>
          </a:p>
          <a:p>
            <a:pPr indent="0" lvl="0" marL="0" rtl="0" algn="l">
              <a:spcBef>
                <a:spcPts val="0"/>
              </a:spcBef>
              <a:spcAft>
                <a:spcPts val="0"/>
              </a:spcAft>
              <a:buNone/>
            </a:pPr>
            <a:r>
              <a:rPr lang="en"/>
              <a:t>calculation that is is to show up up here so if you really needed the magic</a:t>
            </a:r>
            <a:endParaRPr/>
          </a:p>
          <a:p>
            <a:pPr indent="0" lvl="0" marL="0" rtl="0" algn="l">
              <a:spcBef>
                <a:spcPts val="0"/>
              </a:spcBef>
              <a:spcAft>
                <a:spcPts val="0"/>
              </a:spcAft>
              <a:buNone/>
            </a:pPr>
            <a:r>
              <a:rPr lang="en"/>
              <a:t>52:30</a:t>
            </a:r>
            <a:endParaRPr/>
          </a:p>
          <a:p>
            <a:pPr indent="0" lvl="0" marL="0" rtl="0" algn="l">
              <a:spcBef>
                <a:spcPts val="0"/>
              </a:spcBef>
              <a:spcAft>
                <a:spcPts val="0"/>
              </a:spcAft>
              <a:buNone/>
            </a:pPr>
            <a:r>
              <a:rPr lang="en"/>
              <a:t>formula it's this but be ready to draw the timing diagrams to really apply your</a:t>
            </a:r>
            <a:endParaRPr/>
          </a:p>
          <a:p>
            <a:pPr indent="0" lvl="0" marL="0" rtl="0" algn="l">
              <a:spcBef>
                <a:spcPts val="0"/>
              </a:spcBef>
              <a:spcAft>
                <a:spcPts val="0"/>
              </a:spcAft>
              <a:buNone/>
            </a:pPr>
            <a:r>
              <a:rPr lang="en"/>
              <a:t>52:37</a:t>
            </a:r>
            <a:endParaRPr/>
          </a:p>
          <a:p>
            <a:pPr indent="0" lvl="0" marL="0" rtl="0" algn="l">
              <a:spcBef>
                <a:spcPts val="0"/>
              </a:spcBef>
              <a:spcAft>
                <a:spcPts val="0"/>
              </a:spcAft>
              <a:buNone/>
            </a:pPr>
            <a:r>
              <a:rPr lang="en"/>
              <a:t>knowledge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70503395f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70503395f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real life what they really care about is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1:05:41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rectangle itself they want to draw this rectangle as a visual representation of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1:05:46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pipe so that they can analyze what fits in the pipe at any given time and the way that they draw this pipe is 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1:05:53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sorry this pipe yeah H the way that they draw this pipe is based on the rectangle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1:05:58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 rectangle is based on the two properties that we already talked about so they're going to draw this pipe using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1:06:05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bandwidth to determine the height and remember we talked about this earlier the bandwidth tells us how many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1:06:11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bits we can fit in the pipe so the reason why I added this crazy animation is because I wanted to show you that if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1:06:17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increase bandwidth what happens the rectangle gets taller and if the rectangle gets taller what happens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1:06:24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means more of these bits can line up to enter the pipe at any given unit of time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1:06:30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that's why bandwidth represents the height of this rectangle so the thing that always confuses people is they say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1:06:36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why is bandwidth the height well one intuitive way of saying it is we talked about the water pipe the bandwidth tells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1:06:41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 how wide the pipe is another way of seeing it is if you look at this diagram it tells us that if the bandwidth 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1:06:48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increased it means that you can stack more of these dots which represent bits and more of the bits can enter at any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1:06:54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given time that is exactly what it means to have higher bandwidth that's why the height is determined by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1:07:00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bandwidth and the width tells us the propagation delay again it's kind of like the water example the width tells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1:07:07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 how long the pipe is and how long it takes for a single drop of water to travel through the pipe but we can see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1:07:13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 through our little animation as well that if you make this rectangle longer these bits are going to have 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1:07:18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March for more time steps before they can exit on the other side and just like we saw earlier bandwidth times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1:07:25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propagation delay if you multiply these two terms together you get the area of this rectangle which is the capacity of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1:07:31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pipe and again the animation shows us that this is indeed the capacity of the pipe the area of this rectangle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1:07:39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because the bigger this rectangle is whether you make it taller or wider the bigger this rectangle is the more dots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1:07:45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or bits you can fit into this pipe so hopefully with these dots I've convinced you that the pipe diagram is really just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1:07:53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rectangle where the bandwidth is the height and the propagation delay is the width and the dots are really just there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1:07:59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clarity but the rectangle is what people really care about when they draw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1:08:05</a:t>
            </a:r>
            <a:endParaRPr>
              <a:solidFill>
                <a:schemeClr val="dk1"/>
              </a:solidFill>
            </a:endParaRPr>
          </a:p>
          <a:p>
            <a:pPr indent="0" lvl="0" marL="0" rtl="0" algn="l">
              <a:spcBef>
                <a:spcPts val="0"/>
              </a:spcBef>
              <a:spcAft>
                <a:spcPts val="0"/>
              </a:spcAft>
              <a:buNone/>
            </a:pPr>
            <a:r>
              <a:rPr lang="en">
                <a:solidFill>
                  <a:schemeClr val="dk1"/>
                </a:solidFill>
              </a:rPr>
              <a:t>these and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6a8a0962f5_0_4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36a8a0962f5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70503395f7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70503395f7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take a look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1:19:39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picture the router has two packets arriving at the exact same time so in this pipe diagram Frozen in Time A1 and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1:19:47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B1 are both about to arrive at the router at the same time they're right there next to the router and on the next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1:19:53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time step they're both going to arrive well that's a problem because this router can't handle two packets at once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1:20:00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can only handle one packet at a time it looks at the packet thinks about where it needs to go forwards the packet so if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1:20:06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router can only handle one packet at a time what happens if it suddenly gets two at once well it's a problem and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1:20:12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solution is the router is going to keep a que and the que basically says here are some packets that I've received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1:20:18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I have not processed so I'm going to save them for processing later and that's actually totally fine happens all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1:20:25</a:t>
            </a:r>
            <a:endParaRPr>
              <a:solidFill>
                <a:schemeClr val="dk1"/>
              </a:solidFill>
            </a:endParaRPr>
          </a:p>
          <a:p>
            <a:pPr indent="0" lvl="0" marL="0" rtl="0" algn="l">
              <a:spcBef>
                <a:spcPts val="0"/>
              </a:spcBef>
              <a:spcAft>
                <a:spcPts val="0"/>
              </a:spcAft>
              <a:buNone/>
            </a:pPr>
            <a:r>
              <a:rPr lang="en">
                <a:solidFill>
                  <a:schemeClr val="dk1"/>
                </a:solidFill>
              </a:rPr>
              <a:t>the time in the internet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70503395f7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70503395f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take a look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1:19:39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picture the router has two packets arriving at the exact same time so in this pipe diagram Frozen in Time A1 and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1:19:47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B1 are both about to arrive at the router at the same time they're right there next to the router and on the next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1:19:53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time step they're both going to arrive well that's a problem because this router can't handle two packets at once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1:20:00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can only handle one packet at a time it looks at the packet thinks about where it needs to go forwards the packet so if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1:20:06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router can only handle one packet at a time what happens if it suddenly gets two at once well it's a problem and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1:20:12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solution is the router is going to keep a que and the que basically says here are some packets that I've received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1:20:18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I have not processed so I'm going to save them for processing later and that's actually totally fine happens all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1:20:25</a:t>
            </a:r>
            <a:endParaRPr>
              <a:solidFill>
                <a:schemeClr val="dk1"/>
              </a:solidFill>
            </a:endParaRPr>
          </a:p>
          <a:p>
            <a:pPr indent="0" lvl="0" marL="0" rtl="0" algn="l">
              <a:spcBef>
                <a:spcPts val="0"/>
              </a:spcBef>
              <a:spcAft>
                <a:spcPts val="0"/>
              </a:spcAft>
              <a:buNone/>
            </a:pPr>
            <a:r>
              <a:rPr lang="en">
                <a:solidFill>
                  <a:schemeClr val="dk1"/>
                </a:solidFill>
              </a:rPr>
              <a:t>the time in the internet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70503395f7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70503395f7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sometimes the router cannot handle</a:t>
            </a:r>
            <a:endParaRPr/>
          </a:p>
          <a:p>
            <a:pPr indent="0" lvl="0" marL="0" rtl="0" algn="l">
              <a:spcBef>
                <a:spcPts val="0"/>
              </a:spcBef>
              <a:spcAft>
                <a:spcPts val="0"/>
              </a:spcAft>
              <a:buNone/>
            </a:pPr>
            <a:r>
              <a:rPr lang="en"/>
              <a:t>5:02</a:t>
            </a:r>
            <a:endParaRPr/>
          </a:p>
          <a:p>
            <a:pPr indent="0" lvl="0" marL="0" rtl="0" algn="l">
              <a:spcBef>
                <a:spcPts val="0"/>
              </a:spcBef>
              <a:spcAft>
                <a:spcPts val="0"/>
              </a:spcAft>
              <a:buNone/>
            </a:pPr>
            <a:r>
              <a:rPr lang="en"/>
              <a:t>all the incoming load so if the two pipes that are incoming look like this well this router is doomed it's not</a:t>
            </a:r>
            <a:endParaRPr/>
          </a:p>
          <a:p>
            <a:pPr indent="0" lvl="0" marL="0" rtl="0" algn="l">
              <a:spcBef>
                <a:spcPts val="0"/>
              </a:spcBef>
              <a:spcAft>
                <a:spcPts val="0"/>
              </a:spcAft>
              <a:buNone/>
            </a:pPr>
            <a:r>
              <a:rPr lang="en"/>
              <a:t>5:09</a:t>
            </a:r>
            <a:endParaRPr/>
          </a:p>
          <a:p>
            <a:pPr indent="0" lvl="0" marL="0" rtl="0" algn="l">
              <a:spcBef>
                <a:spcPts val="0"/>
              </a:spcBef>
              <a:spcAft>
                <a:spcPts val="0"/>
              </a:spcAft>
              <a:buNone/>
            </a:pPr>
            <a:r>
              <a:rPr lang="en"/>
              <a:t>going to be able to handle all of these packets no matter how much it tries to</a:t>
            </a:r>
            <a:endParaRPr/>
          </a:p>
          <a:p>
            <a:pPr indent="0" lvl="0" marL="0" rtl="0" algn="l">
              <a:spcBef>
                <a:spcPts val="0"/>
              </a:spcBef>
              <a:spcAft>
                <a:spcPts val="0"/>
              </a:spcAft>
              <a:buNone/>
            </a:pPr>
            <a:r>
              <a:rPr lang="en"/>
              <a:t>5:14</a:t>
            </a:r>
            <a:endParaRPr/>
          </a:p>
          <a:p>
            <a:pPr indent="0" lvl="0" marL="0" rtl="0" algn="l">
              <a:spcBef>
                <a:spcPts val="0"/>
              </a:spcBef>
              <a:spcAft>
                <a:spcPts val="0"/>
              </a:spcAft>
              <a:buNone/>
            </a:pPr>
            <a:r>
              <a:rPr lang="en"/>
              <a:t>put packets in a queue it's just not going to have enough bandwidth to send out this many packets over a single link</a:t>
            </a:r>
            <a:endParaRPr/>
          </a:p>
          <a:p>
            <a:pPr indent="0" lvl="0" marL="0" rtl="0" algn="l">
              <a:spcBef>
                <a:spcPts val="0"/>
              </a:spcBef>
              <a:spcAft>
                <a:spcPts val="0"/>
              </a:spcAft>
              <a:buNone/>
            </a:pPr>
            <a:r>
              <a:rPr lang="en"/>
              <a:t>5:22</a:t>
            </a:r>
            <a:endParaRPr/>
          </a:p>
          <a:p>
            <a:pPr indent="0" lvl="0" marL="0" rtl="0" algn="l">
              <a:spcBef>
                <a:spcPts val="0"/>
              </a:spcBef>
              <a:spcAft>
                <a:spcPts val="0"/>
              </a:spcAft>
              <a:buNone/>
            </a:pPr>
            <a:r>
              <a:rPr lang="en"/>
              <a:t>so this router is in trouble the que is going to build up and build up and eventually the queue itself is going to</a:t>
            </a:r>
            <a:endParaRPr/>
          </a:p>
          <a:p>
            <a:pPr indent="0" lvl="0" marL="0" rtl="0" algn="l">
              <a:spcBef>
                <a:spcPts val="0"/>
              </a:spcBef>
              <a:spcAft>
                <a:spcPts val="0"/>
              </a:spcAft>
              <a:buNone/>
            </a:pPr>
            <a:r>
              <a:rPr lang="en"/>
              <a:t>5:28</a:t>
            </a:r>
            <a:endParaRPr/>
          </a:p>
          <a:p>
            <a:pPr indent="0" lvl="0" marL="0" rtl="0" algn="l">
              <a:spcBef>
                <a:spcPts val="0"/>
              </a:spcBef>
              <a:spcAft>
                <a:spcPts val="0"/>
              </a:spcAft>
              <a:buNone/>
            </a:pPr>
            <a:r>
              <a:rPr lang="en"/>
              <a:t>exceed some limit and become to full and at that point this router simply has to give up and it's going to start dropping</a:t>
            </a:r>
            <a:endParaRPr/>
          </a:p>
          <a:p>
            <a:pPr indent="0" lvl="0" marL="0" rtl="0" algn="l">
              <a:spcBef>
                <a:spcPts val="0"/>
              </a:spcBef>
              <a:spcAft>
                <a:spcPts val="0"/>
              </a:spcAft>
              <a:buNone/>
            </a:pPr>
            <a:r>
              <a:rPr lang="en"/>
              <a:t>5:35</a:t>
            </a:r>
            <a:endParaRPr/>
          </a:p>
          <a:p>
            <a:pPr indent="0" lvl="0" marL="0" rtl="0" algn="l">
              <a:spcBef>
                <a:spcPts val="0"/>
              </a:spcBef>
              <a:spcAft>
                <a:spcPts val="0"/>
              </a:spcAft>
              <a:buNone/>
            </a:pPr>
            <a:r>
              <a:rPr lang="en"/>
              <a:t>packets which means it receives a packet and just ignores it doesn't get forwarded the packet just gets lost and</a:t>
            </a:r>
            <a:endParaRPr/>
          </a:p>
          <a:p>
            <a:pPr indent="0" lvl="0" marL="0" rtl="0" algn="l">
              <a:spcBef>
                <a:spcPts val="0"/>
              </a:spcBef>
              <a:spcAft>
                <a:spcPts val="0"/>
              </a:spcAft>
              <a:buNone/>
            </a:pPr>
            <a:r>
              <a:rPr lang="en"/>
              <a:t>5:42</a:t>
            </a:r>
            <a:endParaRPr/>
          </a:p>
          <a:p>
            <a:pPr indent="0" lvl="0" marL="0" rtl="0" algn="l">
              <a:spcBef>
                <a:spcPts val="0"/>
              </a:spcBef>
              <a:spcAft>
                <a:spcPts val="0"/>
              </a:spcAft>
              <a:buNone/>
            </a:pPr>
            <a:r>
              <a:rPr lang="en"/>
              <a:t>stuff like this by the way is why we said that the internet has best effort at layer three it's because we design</a:t>
            </a:r>
            <a:endParaRPr/>
          </a:p>
          <a:p>
            <a:pPr indent="0" lvl="0" marL="0" rtl="0" algn="l">
              <a:spcBef>
                <a:spcPts val="0"/>
              </a:spcBef>
              <a:spcAft>
                <a:spcPts val="0"/>
              </a:spcAft>
              <a:buNone/>
            </a:pPr>
            <a:r>
              <a:rPr lang="en"/>
              <a:t>5:48</a:t>
            </a:r>
            <a:endParaRPr/>
          </a:p>
          <a:p>
            <a:pPr indent="0" lvl="0" marL="0" rtl="0" algn="l">
              <a:spcBef>
                <a:spcPts val="0"/>
              </a:spcBef>
              <a:spcAft>
                <a:spcPts val="0"/>
              </a:spcAft>
              <a:buNone/>
            </a:pPr>
            <a:r>
              <a:rPr lang="en"/>
              <a:t>routers like this and the way that we design routers which is that we allow them to drop packets in cases like this</a:t>
            </a:r>
            <a:endParaRPr/>
          </a:p>
          <a:p>
            <a:pPr indent="0" lvl="0" marL="0" rtl="0" algn="l">
              <a:spcBef>
                <a:spcPts val="0"/>
              </a:spcBef>
              <a:spcAft>
                <a:spcPts val="0"/>
              </a:spcAft>
              <a:buNone/>
            </a:pPr>
            <a:r>
              <a:rPr lang="en"/>
              <a:t>5:55</a:t>
            </a:r>
            <a:endParaRPr/>
          </a:p>
          <a:p>
            <a:pPr indent="0" lvl="0" marL="0" rtl="0" algn="l">
              <a:spcBef>
                <a:spcPts val="0"/>
              </a:spcBef>
              <a:spcAft>
                <a:spcPts val="0"/>
              </a:spcAft>
              <a:buNone/>
            </a:pPr>
            <a:r>
              <a:rPr lang="en"/>
              <a:t>is consistent with our design that we said routers only have to offer best effort service so it's a nice case of</a:t>
            </a:r>
            <a:endParaRPr/>
          </a:p>
          <a:p>
            <a:pPr indent="0" lvl="0" marL="0" rtl="0" algn="l">
              <a:spcBef>
                <a:spcPts val="0"/>
              </a:spcBef>
              <a:spcAft>
                <a:spcPts val="0"/>
              </a:spcAft>
              <a:buNone/>
            </a:pPr>
            <a:r>
              <a:rPr lang="en"/>
              <a:t>6:02</a:t>
            </a:r>
            <a:endParaRPr/>
          </a:p>
          <a:p>
            <a:pPr indent="0" lvl="0" marL="0" rtl="0" algn="l">
              <a:spcBef>
                <a:spcPts val="0"/>
              </a:spcBef>
              <a:spcAft>
                <a:spcPts val="0"/>
              </a:spcAft>
              <a:buNone/>
            </a:pPr>
            <a:r>
              <a:rPr lang="en"/>
              <a:t>the design matching the implementation because we said that the Internet only provides best effort well then this</a:t>
            </a:r>
            <a:endParaRPr/>
          </a:p>
          <a:p>
            <a:pPr indent="0" lvl="0" marL="0" rtl="0" algn="l">
              <a:spcBef>
                <a:spcPts val="0"/>
              </a:spcBef>
              <a:spcAft>
                <a:spcPts val="0"/>
              </a:spcAft>
              <a:buNone/>
            </a:pPr>
            <a:r>
              <a:rPr lang="en"/>
              <a:t>6:08</a:t>
            </a:r>
            <a:endParaRPr/>
          </a:p>
          <a:p>
            <a:pPr indent="0" lvl="0" marL="0" rtl="0" algn="l">
              <a:spcBef>
                <a:spcPts val="0"/>
              </a:spcBef>
              <a:spcAft>
                <a:spcPts val="0"/>
              </a:spcAft>
              <a:buNone/>
            </a:pPr>
            <a:r>
              <a:rPr lang="en"/>
              <a:t>router is allowed to drop packets if it can't handle them because the internet is best effort so you could have a que</a:t>
            </a:r>
            <a:endParaRPr/>
          </a:p>
          <a:p>
            <a:pPr indent="0" lvl="0" marL="0" rtl="0" algn="l">
              <a:spcBef>
                <a:spcPts val="0"/>
              </a:spcBef>
              <a:spcAft>
                <a:spcPts val="0"/>
              </a:spcAft>
              <a:buNone/>
            </a:pPr>
            <a:r>
              <a:rPr lang="en"/>
              <a:t>6:16</a:t>
            </a:r>
            <a:endParaRPr/>
          </a:p>
          <a:p>
            <a:pPr indent="0" lvl="0" marL="0" rtl="0" algn="l">
              <a:spcBef>
                <a:spcPts val="0"/>
              </a:spcBef>
              <a:spcAft>
                <a:spcPts val="0"/>
              </a:spcAft>
              <a:buNone/>
            </a:pPr>
            <a:r>
              <a:rPr lang="en"/>
              <a:t>but the que is not going to help you if you try drawing this out with a que the que itself is going to get packed and to</a:t>
            </a:r>
            <a:endParaRPr/>
          </a:p>
          <a:p>
            <a:pPr indent="0" lvl="0" marL="0" rtl="0" algn="l">
              <a:spcBef>
                <a:spcPts val="0"/>
              </a:spcBef>
              <a:spcAft>
                <a:spcPts val="0"/>
              </a:spcAft>
              <a:buNone/>
            </a:pPr>
            <a:r>
              <a:rPr lang="en"/>
              <a:t>6:22</a:t>
            </a:r>
            <a:endParaRPr/>
          </a:p>
          <a:p>
            <a:pPr indent="0" lvl="0" marL="0" rtl="0" algn="l">
              <a:spcBef>
                <a:spcPts val="0"/>
              </a:spcBef>
              <a:spcAft>
                <a:spcPts val="0"/>
              </a:spcAft>
              <a:buNone/>
            </a:pPr>
            <a:r>
              <a:rPr lang="en"/>
              <a:t>full and eventually some of these later packets are just going to get dropped so here we call this persistent overload</a:t>
            </a:r>
            <a:endParaRPr/>
          </a:p>
          <a:p>
            <a:pPr indent="0" lvl="0" marL="0" rtl="0" algn="l">
              <a:spcBef>
                <a:spcPts val="0"/>
              </a:spcBef>
              <a:spcAft>
                <a:spcPts val="0"/>
              </a:spcAft>
              <a:buNone/>
            </a:pPr>
            <a:r>
              <a:rPr lang="en"/>
              <a:t>6:28</a:t>
            </a:r>
            <a:endParaRPr/>
          </a:p>
          <a:p>
            <a:pPr indent="0" lvl="0" marL="0" rtl="0" algn="l">
              <a:spcBef>
                <a:spcPts val="0"/>
              </a:spcBef>
              <a:spcAft>
                <a:spcPts val="0"/>
              </a:spcAft>
              <a:buNone/>
            </a:pPr>
            <a:r>
              <a:rPr lang="en"/>
              <a:t>because it's not the case that the router temporarily had a little bit too much to do but later it was able to</a:t>
            </a:r>
            <a:endParaRPr/>
          </a:p>
          <a:p>
            <a:pPr indent="0" lvl="0" marL="0" rtl="0" algn="l">
              <a:spcBef>
                <a:spcPts val="0"/>
              </a:spcBef>
              <a:spcAft>
                <a:spcPts val="0"/>
              </a:spcAft>
              <a:buNone/>
            </a:pPr>
            <a:r>
              <a:rPr lang="en"/>
              <a:t>6:34</a:t>
            </a:r>
            <a:endParaRPr/>
          </a:p>
          <a:p>
            <a:pPr indent="0" lvl="0" marL="0" rtl="0" algn="l">
              <a:spcBef>
                <a:spcPts val="0"/>
              </a:spcBef>
              <a:spcAft>
                <a:spcPts val="0"/>
              </a:spcAft>
              <a:buNone/>
            </a:pPr>
            <a:r>
              <a:rPr lang="en"/>
              <a:t>clean out the queue this is the case where the queue is never getting clean we just don't have enough capacity this</a:t>
            </a:r>
            <a:endParaRPr/>
          </a:p>
          <a:p>
            <a:pPr indent="0" lvl="0" marL="0" rtl="0" algn="l">
              <a:spcBef>
                <a:spcPts val="0"/>
              </a:spcBef>
              <a:spcAft>
                <a:spcPts val="0"/>
              </a:spcAft>
              <a:buNone/>
            </a:pPr>
            <a:r>
              <a:rPr lang="en"/>
              <a:t>6:40</a:t>
            </a:r>
            <a:endParaRPr/>
          </a:p>
          <a:p>
            <a:pPr indent="0" lvl="0" marL="0" rtl="0" algn="l">
              <a:spcBef>
                <a:spcPts val="0"/>
              </a:spcBef>
              <a:spcAft>
                <a:spcPts val="0"/>
              </a:spcAft>
              <a:buNone/>
            </a:pPr>
            <a:r>
              <a:rPr lang="en"/>
              <a:t>router is just not powerful enough or doesn't have enough processing power doesn't have enough outgoing bandwidth</a:t>
            </a:r>
            <a:endParaRPr/>
          </a:p>
          <a:p>
            <a:pPr indent="0" lvl="0" marL="0" rtl="0" algn="l">
              <a:spcBef>
                <a:spcPts val="0"/>
              </a:spcBef>
              <a:spcAft>
                <a:spcPts val="0"/>
              </a:spcAft>
              <a:buNone/>
            </a:pPr>
            <a:r>
              <a:rPr lang="en"/>
              <a:t>6:47</a:t>
            </a:r>
            <a:endParaRPr/>
          </a:p>
          <a:p>
            <a:pPr indent="0" lvl="0" marL="0" rtl="0" algn="l">
              <a:spcBef>
                <a:spcPts val="0"/>
              </a:spcBef>
              <a:spcAft>
                <a:spcPts val="0"/>
              </a:spcAft>
              <a:buNone/>
            </a:pPr>
            <a:r>
              <a:rPr lang="en"/>
              <a:t>to process all the packets that are incoming so this is a problem of not enough capacity it's not a problem of a</a:t>
            </a:r>
            <a:endParaRPr/>
          </a:p>
          <a:p>
            <a:pPr indent="0" lvl="0" marL="0" rtl="0" algn="l">
              <a:spcBef>
                <a:spcPts val="0"/>
              </a:spcBef>
              <a:spcAft>
                <a:spcPts val="0"/>
              </a:spcAft>
              <a:buNone/>
            </a:pPr>
            <a:r>
              <a:rPr lang="en"/>
              <a:t>6:54</a:t>
            </a:r>
            <a:endParaRPr/>
          </a:p>
          <a:p>
            <a:pPr indent="0" lvl="0" marL="0" rtl="0" algn="l">
              <a:spcBef>
                <a:spcPts val="0"/>
              </a:spcBef>
              <a:spcAft>
                <a:spcPts val="0"/>
              </a:spcAft>
              <a:buNone/>
            </a:pPr>
            <a:r>
              <a:rPr lang="en"/>
              <a:t>temporary overload that gets solved this is a persistent problem that's why people call persistent overload so how</a:t>
            </a:r>
            <a:endParaRPr/>
          </a:p>
          <a:p>
            <a:pPr indent="0" lvl="0" marL="0" rtl="0" algn="l">
              <a:spcBef>
                <a:spcPts val="0"/>
              </a:spcBef>
              <a:spcAft>
                <a:spcPts val="0"/>
              </a:spcAft>
              <a:buNone/>
            </a:pPr>
            <a:r>
              <a:rPr lang="en"/>
              <a:t>7:01</a:t>
            </a:r>
            <a:endParaRPr/>
          </a:p>
          <a:p>
            <a:pPr indent="0" lvl="0" marL="0" rtl="0" algn="l">
              <a:spcBef>
                <a:spcPts val="0"/>
              </a:spcBef>
              <a:spcAft>
                <a:spcPts val="0"/>
              </a:spcAft>
              <a:buNone/>
            </a:pPr>
            <a:r>
              <a:rPr lang="en"/>
              <a:t>do you fix this turns out there's not really a great answer one possible answer is the router itself logs</a:t>
            </a:r>
            <a:endParaRPr/>
          </a:p>
          <a:p>
            <a:pPr indent="0" lvl="0" marL="0" rtl="0" algn="l">
              <a:spcBef>
                <a:spcPts val="0"/>
              </a:spcBef>
              <a:spcAft>
                <a:spcPts val="0"/>
              </a:spcAft>
              <a:buNone/>
            </a:pPr>
            <a:r>
              <a:rPr lang="en"/>
              <a:t>7:09</a:t>
            </a:r>
            <a:endParaRPr/>
          </a:p>
          <a:p>
            <a:pPr indent="0" lvl="0" marL="0" rtl="0" algn="l">
              <a:spcBef>
                <a:spcPts val="0"/>
              </a:spcBef>
              <a:spcAft>
                <a:spcPts val="0"/>
              </a:spcAft>
              <a:buNone/>
            </a:pPr>
            <a:r>
              <a:rPr lang="en"/>
              <a:t>somewhere for its operator the person operating this router hey I am not able to send out all the packets I have been</a:t>
            </a:r>
            <a:endParaRPr/>
          </a:p>
          <a:p>
            <a:pPr indent="0" lvl="0" marL="0" rtl="0" algn="l">
              <a:spcBef>
                <a:spcPts val="0"/>
              </a:spcBef>
              <a:spcAft>
                <a:spcPts val="0"/>
              </a:spcAft>
              <a:buNone/>
            </a:pPr>
            <a:r>
              <a:rPr lang="en"/>
              <a:t>7:15</a:t>
            </a:r>
            <a:endParaRPr/>
          </a:p>
          <a:p>
            <a:pPr indent="0" lvl="0" marL="0" rtl="0" algn="l">
              <a:spcBef>
                <a:spcPts val="0"/>
              </a:spcBef>
              <a:spcAft>
                <a:spcPts val="0"/>
              </a:spcAft>
              <a:buNone/>
            </a:pPr>
            <a:r>
              <a:rPr lang="en"/>
              <a:t>dropping a lot of things lately you might want to consider upgrading me to a better model give me some more</a:t>
            </a:r>
            <a:endParaRPr/>
          </a:p>
          <a:p>
            <a:pPr indent="0" lvl="0" marL="0" rtl="0" algn="l">
              <a:spcBef>
                <a:spcPts val="0"/>
              </a:spcBef>
              <a:spcAft>
                <a:spcPts val="0"/>
              </a:spcAft>
              <a:buNone/>
            </a:pPr>
            <a:r>
              <a:rPr lang="en"/>
              <a:t>7:21</a:t>
            </a:r>
            <a:endParaRPr/>
          </a:p>
          <a:p>
            <a:pPr indent="0" lvl="0" marL="0" rtl="0" algn="l">
              <a:spcBef>
                <a:spcPts val="0"/>
              </a:spcBef>
              <a:spcAft>
                <a:spcPts val="0"/>
              </a:spcAft>
              <a:buNone/>
            </a:pPr>
            <a:r>
              <a:rPr lang="en"/>
              <a:t>processing power connect me to some more links so that I can actually handle all the packets but that's a manual process</a:t>
            </a:r>
            <a:endParaRPr/>
          </a:p>
          <a:p>
            <a:pPr indent="0" lvl="0" marL="0" rtl="0" algn="l">
              <a:spcBef>
                <a:spcPts val="0"/>
              </a:spcBef>
              <a:spcAft>
                <a:spcPts val="0"/>
              </a:spcAft>
              <a:buNone/>
            </a:pPr>
            <a:r>
              <a:rPr lang="en"/>
              <a:t>7:28</a:t>
            </a:r>
            <a:endParaRPr/>
          </a:p>
          <a:p>
            <a:pPr indent="0" lvl="0" marL="0" rtl="0" algn="l">
              <a:spcBef>
                <a:spcPts val="0"/>
              </a:spcBef>
              <a:spcAft>
                <a:spcPts val="0"/>
              </a:spcAft>
              <a:buNone/>
            </a:pPr>
            <a:r>
              <a:rPr lang="en"/>
              <a:t>it's not something that the router can just automatically do routers don't upgrade themselves automatically someone</a:t>
            </a:r>
            <a:endParaRPr/>
          </a:p>
          <a:p>
            <a:pPr indent="0" lvl="0" marL="0" rtl="0" algn="l">
              <a:spcBef>
                <a:spcPts val="0"/>
              </a:spcBef>
              <a:spcAft>
                <a:spcPts val="0"/>
              </a:spcAft>
              <a:buNone/>
            </a:pPr>
            <a:r>
              <a:rPr lang="en"/>
              <a:t>7:34</a:t>
            </a:r>
            <a:endParaRPr/>
          </a:p>
          <a:p>
            <a:pPr indent="0" lvl="0" marL="0" rtl="0" algn="l">
              <a:spcBef>
                <a:spcPts val="0"/>
              </a:spcBef>
              <a:spcAft>
                <a:spcPts val="0"/>
              </a:spcAft>
              <a:buNone/>
            </a:pPr>
            <a:r>
              <a:rPr lang="en"/>
              <a:t>would actually have to come in and rewire this router or install a better one to handle this kind of load and</a:t>
            </a:r>
            <a:endParaRPr/>
          </a:p>
          <a:p>
            <a:pPr indent="0" lvl="0" marL="0" rtl="0" algn="l">
              <a:spcBef>
                <a:spcPts val="0"/>
              </a:spcBef>
              <a:spcAft>
                <a:spcPts val="0"/>
              </a:spcAft>
              <a:buNone/>
            </a:pPr>
            <a:r>
              <a:rPr lang="en"/>
              <a:t>7:40</a:t>
            </a:r>
            <a:endParaRPr/>
          </a:p>
          <a:p>
            <a:pPr indent="0" lvl="0" marL="0" rtl="0" algn="l">
              <a:spcBef>
                <a:spcPts val="0"/>
              </a:spcBef>
              <a:spcAft>
                <a:spcPts val="0"/>
              </a:spcAft>
              <a:buNone/>
            </a:pPr>
            <a:r>
              <a:rPr lang="en"/>
              <a:t>something else we'll see later in the semester is this router might actually be able to send a packet backwards to</a:t>
            </a:r>
            <a:endParaRPr/>
          </a:p>
          <a:p>
            <a:pPr indent="0" lvl="0" marL="0" rtl="0" algn="l">
              <a:spcBef>
                <a:spcPts val="0"/>
              </a:spcBef>
              <a:spcAft>
                <a:spcPts val="0"/>
              </a:spcAft>
              <a:buNone/>
            </a:pPr>
            <a:r>
              <a:rPr lang="en"/>
              <a:t>7:46</a:t>
            </a:r>
            <a:endParaRPr/>
          </a:p>
          <a:p>
            <a:pPr indent="0" lvl="0" marL="0" rtl="0" algn="l">
              <a:spcBef>
                <a:spcPts val="0"/>
              </a:spcBef>
              <a:spcAft>
                <a:spcPts val="0"/>
              </a:spcAft>
              <a:buNone/>
            </a:pPr>
            <a:r>
              <a:rPr lang="en"/>
              <a:t>the sender and tell the sender you are sending me too much you need to slow down because I can't handle this kind of</a:t>
            </a:r>
            <a:endParaRPr/>
          </a:p>
          <a:p>
            <a:pPr indent="0" lvl="0" marL="0" rtl="0" algn="l">
              <a:spcBef>
                <a:spcPts val="0"/>
              </a:spcBef>
              <a:spcAft>
                <a:spcPts val="0"/>
              </a:spcAft>
              <a:buNone/>
            </a:pPr>
            <a:r>
              <a:rPr lang="en"/>
              <a:t>7:53</a:t>
            </a:r>
            <a:endParaRPr/>
          </a:p>
          <a:p>
            <a:pPr indent="0" lvl="0" marL="0" rtl="0" algn="l">
              <a:spcBef>
                <a:spcPts val="0"/>
              </a:spcBef>
              <a:spcAft>
                <a:spcPts val="0"/>
              </a:spcAft>
              <a:buNone/>
            </a:pPr>
            <a:r>
              <a:rPr lang="en"/>
              <a:t>load and that's something we'll spend a lot of time on when we talk about congestion control but for now I just</a:t>
            </a:r>
            <a:endParaRPr/>
          </a:p>
          <a:p>
            <a:pPr indent="0" lvl="0" marL="0" rtl="0" algn="l">
              <a:spcBef>
                <a:spcPts val="0"/>
              </a:spcBef>
              <a:spcAft>
                <a:spcPts val="0"/>
              </a:spcAft>
              <a:buNone/>
            </a:pPr>
            <a:r>
              <a:rPr lang="en"/>
              <a:t>7:59</a:t>
            </a:r>
            <a:endParaRPr/>
          </a:p>
          <a:p>
            <a:pPr indent="0" lvl="0" marL="0" rtl="0" algn="l">
              <a:spcBef>
                <a:spcPts val="0"/>
              </a:spcBef>
              <a:spcAft>
                <a:spcPts val="0"/>
              </a:spcAft>
              <a:buNone/>
            </a:pPr>
            <a:r>
              <a:rPr lang="en"/>
              <a:t>wanted to get the point across that routers take in incoming packets they forward them sometimes there is</a:t>
            </a:r>
            <a:endParaRPr/>
          </a:p>
          <a:p>
            <a:pPr indent="0" lvl="0" marL="0" rtl="0" algn="l">
              <a:spcBef>
                <a:spcPts val="0"/>
              </a:spcBef>
              <a:spcAft>
                <a:spcPts val="0"/>
              </a:spcAft>
              <a:buNone/>
            </a:pPr>
            <a:r>
              <a:rPr lang="en"/>
              <a:t>8:04</a:t>
            </a:r>
            <a:endParaRPr/>
          </a:p>
          <a:p>
            <a:pPr indent="0" lvl="0" marL="0" rtl="0" algn="l">
              <a:spcBef>
                <a:spcPts val="0"/>
              </a:spcBef>
              <a:spcAft>
                <a:spcPts val="0"/>
              </a:spcAft>
              <a:buNone/>
            </a:pPr>
            <a:r>
              <a:rPr lang="en"/>
              <a:t>transient overload and sometimes there is persistent overload which we will try and solve a lot</a:t>
            </a:r>
            <a:endParaRPr/>
          </a:p>
          <a:p>
            <a:pPr indent="0" lvl="0" marL="0" rtl="0" algn="l">
              <a:spcBef>
                <a:spcPts val="0"/>
              </a:spcBef>
              <a:spcAft>
                <a:spcPts val="0"/>
              </a:spcAft>
              <a:buNone/>
            </a:pPr>
            <a:r>
              <a:rPr lang="en"/>
              <a:t>8:12</a:t>
            </a:r>
            <a:endParaRPr/>
          </a:p>
          <a:p>
            <a:pPr indent="0" lvl="0" marL="0" rtl="0" algn="l">
              <a:spcBef>
                <a:spcPts val="0"/>
              </a:spcBef>
              <a:spcAft>
                <a:spcPts val="0"/>
              </a:spcAft>
              <a:buNone/>
            </a:pPr>
            <a:r>
              <a:rPr lang="en"/>
              <a:t>later any thoughts on this stuff</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6a8a0962f5_0_7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g36a8a0962f5_0_7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70503395f7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70503395f7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8:18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okay so we actually have to go back now and revisit what a packet does when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8:24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travels from its source to its destination because remember earlier we said that you send a packet the delay of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8:31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packet comes from two sources one is the transmission delay that is how long does it take for all of the bits 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8:38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March into the pipe and the propagation delay is how long the pipe is how long does it take for the bits to travel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8:44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across the pipe but there's actually a third term that we've now introduced that we previous previously had not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8:51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thought of which is queuing delay because it could be the case that this packet travels multiple hops to its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8:58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destination and some of the intermediate routers trap the packet in a queue for some time before the packet can get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9:04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forwarded so that actually could introduce additional delay into the time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9:10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takes to send a packet from a source to a destination so we already saw these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9:15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two terms those are in terms of the link that you have the bandwidth the propagation delay and now we have 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9:21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third term which is the queuing delay and that comes from routers that might have to put this packet in a que so 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9:28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total if you think about what does a packet do from the moment it's created to the moment it's received well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9:34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sender is the one that creates the packet it wraps the packet around a bunch of headers like we've seen before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9:40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then it sends the bits of the packet along a link and how long it takes to send the packet along the link depends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9:47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those two terms eventually the packet arrives at a router and the router has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9:52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forward the packet closer to its destination so the router says I'm not the Final Destination but the final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9:58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Destin is that way so send it that way so the router is going to forward the packet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10:04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in doing so the packet might have to wait a little bit in the queue or if this router is totally overwhelmed maybe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10:12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that packet just gets dropped that's also an option and then this just repeats over and over again we get 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10:17</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next router there might be some queuing time the router might drop it and if it doesn't drop then that packet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10:24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gets forwarded to the next router that router cues it for a little bit maybe maybe drops the pack pet forwards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10:30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again and this repeats over and over again until either the packet reaches its destination because all the routers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10:36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along the path correctly forwarded the packet or the packet got dropped along the way in which case it's not reaching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10:43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its destination the end host will have to do something about that so roughly speaking that is what a packet does from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10:50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moment it's created to either the moment it drops or the moment it reaches its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10:57</a:t>
            </a:r>
            <a:endParaRPr>
              <a:solidFill>
                <a:schemeClr val="dk1"/>
              </a:solidFill>
            </a:endParaRPr>
          </a:p>
          <a:p>
            <a:pPr indent="0" lvl="0" marL="0" rtl="0" algn="l">
              <a:spcBef>
                <a:spcPts val="0"/>
              </a:spcBef>
              <a:spcAft>
                <a:spcPts val="0"/>
              </a:spcAft>
              <a:buNone/>
            </a:pPr>
            <a:r>
              <a:rPr lang="en">
                <a:solidFill>
                  <a:schemeClr val="dk1"/>
                </a:solidFill>
              </a:rPr>
              <a:t>destination any thoughts on this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6a8a0962f5_0_7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36a8a0962f5_0_7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a874aa5e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36a874aa5e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6a8a0962f5_0_5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0" name="Google Shape;480;g36a8a0962f5_0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6a8a0962f5_0_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36a8a0962f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DV lecture last Wednesday, Lecture 5</a:t>
            </a:r>
            <a:endParaRPr/>
          </a:p>
          <a:p>
            <a:pPr indent="0" lvl="0" marL="0" rtl="0" algn="l">
              <a:lnSpc>
                <a:spcPct val="100000"/>
              </a:lnSpc>
              <a:spcBef>
                <a:spcPts val="0"/>
              </a:spcBef>
              <a:spcAft>
                <a:spcPts val="0"/>
              </a:spcAft>
              <a:buSzPts val="1100"/>
              <a:buNone/>
            </a:pPr>
            <a:r>
              <a:rPr lang="en"/>
              <a:t>DV good for small environment; need LS for enterprise scale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6a8a0962f5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g36a8a0962f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6a8a0962f5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g36a8a0962f5_0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 sz="1100">
                <a:latin typeface="Arial"/>
                <a:ea typeface="Arial"/>
                <a:cs typeface="Arial"/>
                <a:sym typeface="Arial"/>
              </a:rPr>
              <a:t>Statistically multiplexed</a:t>
            </a:r>
            <a:r>
              <a:rPr lang="en" sz="1100">
                <a:latin typeface="Arial"/>
                <a:ea typeface="Arial"/>
                <a:cs typeface="Arial"/>
                <a:sym typeface="Arial"/>
              </a:rPr>
              <a:t> means that we’ll dynamically allocate resources to users based on their demand, instead of partitioning a fixed share of resources to users.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peak of the aggregate is actually closer to the sum of the average demands, which is much less than the sum of the peak demands. Statistical multiplexing is now everywhere in computer science. For example, in cloud computing, different companies might dynamically share resources in a datacenter.</a:t>
            </a:r>
            <a:endParaRPr/>
          </a:p>
        </p:txBody>
      </p:sp>
      <p:sp>
        <p:nvSpPr>
          <p:cNvPr id="525" name="Google Shape;525;g36a8a0962f5_0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6a8a0962f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36a8a0962f5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Distinguish local and global delivery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6a8a0962f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36a8a0962f5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6a8a0962f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g36a8a0962f5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6a8a0962f5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36a8a0962f5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6a8a0962f5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g36a8a0962f5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 security</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6a8a0962f5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36a8a0962f5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DV lecture last Wednesday, Lecture 5</a:t>
            </a:r>
            <a:endParaRPr/>
          </a:p>
          <a:p>
            <a:pPr indent="0" lvl="0" marL="0" rtl="0" algn="l">
              <a:lnSpc>
                <a:spcPct val="100000"/>
              </a:lnSpc>
              <a:spcBef>
                <a:spcPts val="0"/>
              </a:spcBef>
              <a:spcAft>
                <a:spcPts val="0"/>
              </a:spcAft>
              <a:buSzPts val="1100"/>
              <a:buNone/>
            </a:pPr>
            <a:r>
              <a:rPr lang="en"/>
              <a:t>DV good for small environment; need LS for enterprise scale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6a8a0962f5_0_7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36a8a0962f5_0_7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6a8a0962f5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36a8a0962f5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6a8a0962f5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36a8a0962f5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6a8a0962f5_0_7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36a8a0962f5_0_7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6aa5def03b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36aa5def03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6b8d989d91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36b8d989d91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6b8d989d91_1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36b8d989d9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6b8d989d91_1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36b8d989d91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6b8d989d91_1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36b8d989d91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6b8d989d91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36b8d989d91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6a8a0962f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36a8a0962f5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Transmission – how long it takes computer to actually put bits onto the wire. Depends on how much data you’re sending and the link speed</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Propagation – normally speed of light.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Queueing – the traffic pattern. Routers are usually receiving/sending many packets on many different connections simultaneously, and this can slow down the network.</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6b8d989d91_1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36b8d989d91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6b8d989d91_1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36b8d989d91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6b8d989d91_1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g36b8d989d91_1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6b8d989d91_1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36b8d989d91_1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6b8d989d91_1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36b8d989d91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6b8d989d91_1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g36b8d989d91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6b8d989d91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36b8d989d91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6b8d989d91_1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36b8d989d91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28f2d3a3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328f2d3a35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6a8a0962f5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6a8a0962f5_0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Transmission – how long it takes computer to actually put bits onto the wire. Depends on how much data you’re sending and the bandwidth</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Propagation – normally speed of light. </a:t>
            </a:r>
            <a:endParaRPr>
              <a:solidFill>
                <a:schemeClr val="dk1"/>
              </a:solidFill>
            </a:endParaRPr>
          </a:p>
          <a:p>
            <a:pPr indent="0" lvl="0" marL="0" rtl="0" algn="l">
              <a:spcBef>
                <a:spcPts val="0"/>
              </a:spcBef>
              <a:spcAft>
                <a:spcPts val="0"/>
              </a:spcAft>
              <a:buClr>
                <a:schemeClr val="dk1"/>
              </a:buClr>
              <a:buSzPts val="1400"/>
              <a:buFont typeface="Arial"/>
              <a:buNone/>
            </a:pPr>
            <a:r>
              <a:rPr lang="en">
                <a:solidFill>
                  <a:schemeClr val="dk1"/>
                </a:solidFill>
              </a:rPr>
              <a:t>Queueing – the traffic pattern. Routers are usually receiving/sending many packets on many different connections simultaneously, and this can slow down the network.</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a8a0962f5_0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36a8a0962f5_0_3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 sz="1200" u="none" cap="none" strike="noStrike">
                <a:solidFill>
                  <a:schemeClr val="dk1"/>
                </a:solidFill>
                <a:latin typeface="Calibri"/>
                <a:ea typeface="Calibri"/>
                <a:cs typeface="Calibri"/>
                <a:sym typeface="Calibri"/>
              </a:rPr>
              <a:t>Transmission delay depends on packet size: the more data you have to send, the longer it’s gonna take to put that data onto the wire. You can only put so many bits onto the wire per second</a:t>
            </a:r>
            <a:endParaRPr b="0" i="0" sz="1200" u="none" cap="none" strike="noStrike">
              <a:solidFill>
                <a:schemeClr val="dk1"/>
              </a:solidFill>
              <a:latin typeface="Calibri"/>
              <a:ea typeface="Calibri"/>
              <a:cs typeface="Calibri"/>
              <a:sym typeface="Calibri"/>
            </a:endParaRPr>
          </a:p>
        </p:txBody>
      </p:sp>
      <p:sp>
        <p:nvSpPr>
          <p:cNvPr id="198" name="Google Shape;198;g36a8a0962f5_0_3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6a8a0962f5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g36a8a0962f5_0_3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08" name="Google Shape;208;g36a8a0962f5_0_3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6a8a0962f5_0_4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Technically it is the speed of light in whatever material the signal is going through</a:t>
            </a:r>
            <a:endParaRPr/>
          </a:p>
        </p:txBody>
      </p:sp>
      <p:sp>
        <p:nvSpPr>
          <p:cNvPr id="227" name="Google Shape;227;g36a8a0962f5_0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6a8a0962f5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36a8a0962f5_0_4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6" name="Google Shape;246;g36a8a0962f5_0_4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sz="4400"/>
            </a:lvl1pPr>
            <a:lvl2pPr lvl="1" algn="l">
              <a:lnSpc>
                <a:spcPct val="100000"/>
              </a:lnSpc>
              <a:spcBef>
                <a:spcPts val="0"/>
              </a:spcBef>
              <a:spcAft>
                <a:spcPts val="0"/>
              </a:spcAft>
              <a:buSzPts val="4400"/>
              <a:buNone/>
              <a:defRPr sz="4400"/>
            </a:lvl2pPr>
            <a:lvl3pPr lvl="2" algn="l">
              <a:lnSpc>
                <a:spcPct val="100000"/>
              </a:lnSpc>
              <a:spcBef>
                <a:spcPts val="0"/>
              </a:spcBef>
              <a:spcAft>
                <a:spcPts val="0"/>
              </a:spcAft>
              <a:buSzPts val="4400"/>
              <a:buNone/>
              <a:defRPr sz="4400"/>
            </a:lvl3pPr>
            <a:lvl4pPr lvl="3" algn="l">
              <a:lnSpc>
                <a:spcPct val="100000"/>
              </a:lnSpc>
              <a:spcBef>
                <a:spcPts val="0"/>
              </a:spcBef>
              <a:spcAft>
                <a:spcPts val="0"/>
              </a:spcAft>
              <a:buSzPts val="4400"/>
              <a:buNone/>
              <a:defRPr sz="4400"/>
            </a:lvl4pPr>
            <a:lvl5pPr lvl="4" algn="l">
              <a:lnSpc>
                <a:spcPct val="100000"/>
              </a:lnSpc>
              <a:spcBef>
                <a:spcPts val="0"/>
              </a:spcBef>
              <a:spcAft>
                <a:spcPts val="0"/>
              </a:spcAft>
              <a:buSzPts val="4400"/>
              <a:buNone/>
              <a:defRPr sz="4400"/>
            </a:lvl5pPr>
            <a:lvl6pPr lvl="5" algn="l">
              <a:lnSpc>
                <a:spcPct val="100000"/>
              </a:lnSpc>
              <a:spcBef>
                <a:spcPts val="0"/>
              </a:spcBef>
              <a:spcAft>
                <a:spcPts val="0"/>
              </a:spcAft>
              <a:buSzPts val="4400"/>
              <a:buNone/>
              <a:defRPr sz="4400"/>
            </a:lvl6pPr>
            <a:lvl7pPr lvl="6" algn="l">
              <a:lnSpc>
                <a:spcPct val="100000"/>
              </a:lnSpc>
              <a:spcBef>
                <a:spcPts val="0"/>
              </a:spcBef>
              <a:spcAft>
                <a:spcPts val="0"/>
              </a:spcAft>
              <a:buSzPts val="4400"/>
              <a:buNone/>
              <a:defRPr sz="4400"/>
            </a:lvl7pPr>
            <a:lvl8pPr lvl="7" algn="l">
              <a:lnSpc>
                <a:spcPct val="100000"/>
              </a:lnSpc>
              <a:spcBef>
                <a:spcPts val="0"/>
              </a:spcBef>
              <a:spcAft>
                <a:spcPts val="0"/>
              </a:spcAft>
              <a:buSzPts val="4400"/>
              <a:buNone/>
              <a:defRPr sz="4400"/>
            </a:lvl8pPr>
            <a:lvl9pPr lvl="8" algn="l">
              <a:lnSpc>
                <a:spcPct val="100000"/>
              </a:lnSpc>
              <a:spcBef>
                <a:spcPts val="0"/>
              </a:spcBef>
              <a:spcAft>
                <a:spcPts val="0"/>
              </a:spcAft>
              <a:buSzPts val="4400"/>
              <a:buNone/>
              <a:defRPr sz="4400"/>
            </a:lvl9pPr>
          </a:lstStyle>
          <a:p/>
        </p:txBody>
      </p:sp>
      <p:sp>
        <p:nvSpPr>
          <p:cNvPr id="11" name="Google Shape;11;p55"/>
          <p:cNvSpPr txBox="1"/>
          <p:nvPr>
            <p:ph idx="1" type="subTitle"/>
          </p:nvPr>
        </p:nvSpPr>
        <p:spPr>
          <a:xfrm>
            <a:off x="311700" y="2834125"/>
            <a:ext cx="8520600" cy="153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algn="l">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algn="l">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algn="l">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algn="l">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algn="l">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algn="l">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algn="l">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algn="l">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
        <p:nvSpPr>
          <p:cNvPr id="12" name="Google Shape;12;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left">
  <p:cSld name="SECTION_TITLE_AND_DESCRIPTION_2_1">
    <p:spTree>
      <p:nvGrpSpPr>
        <p:cNvPr id="54" name="Shape 54"/>
        <p:cNvGrpSpPr/>
        <p:nvPr/>
      </p:nvGrpSpPr>
      <p:grpSpPr>
        <a:xfrm>
          <a:off x="0" y="0"/>
          <a:ext cx="0" cy="0"/>
          <a:chOff x="0" y="0"/>
          <a:chExt cx="0" cy="0"/>
        </a:xfrm>
      </p:grpSpPr>
      <p:sp>
        <p:nvSpPr>
          <p:cNvPr id="55" name="Google Shape;55;p63"/>
          <p:cNvSpPr/>
          <p:nvPr/>
        </p:nvSpPr>
        <p:spPr>
          <a:xfrm>
            <a:off x="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3"/>
          <p:cNvSpPr txBox="1"/>
          <p:nvPr>
            <p:ph idx="1" type="subTitle"/>
          </p:nvPr>
        </p:nvSpPr>
        <p:spPr>
          <a:xfrm>
            <a:off x="225450" y="3943400"/>
            <a:ext cx="4045200" cy="46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600"/>
              </a:spcBef>
              <a:spcAft>
                <a:spcPts val="0"/>
              </a:spcAft>
              <a:buSzPts val="1800"/>
              <a:buNone/>
              <a:defRPr/>
            </a:lvl1pPr>
            <a:lvl2pPr lvl="1" algn="ctr">
              <a:lnSpc>
                <a:spcPct val="100000"/>
              </a:lnSpc>
              <a:spcBef>
                <a:spcPts val="600"/>
              </a:spcBef>
              <a:spcAft>
                <a:spcPts val="0"/>
              </a:spcAft>
              <a:buSzPts val="2100"/>
              <a:buNone/>
              <a:defRPr sz="2100"/>
            </a:lvl2pPr>
            <a:lvl3pPr lvl="2" algn="ctr">
              <a:lnSpc>
                <a:spcPct val="100000"/>
              </a:lnSpc>
              <a:spcBef>
                <a:spcPts val="600"/>
              </a:spcBef>
              <a:spcAft>
                <a:spcPts val="0"/>
              </a:spcAft>
              <a:buSzPts val="2100"/>
              <a:buNone/>
              <a:defRPr sz="2100"/>
            </a:lvl3pPr>
            <a:lvl4pPr lvl="3" algn="ctr">
              <a:lnSpc>
                <a:spcPct val="100000"/>
              </a:lnSpc>
              <a:spcBef>
                <a:spcPts val="600"/>
              </a:spcBef>
              <a:spcAft>
                <a:spcPts val="0"/>
              </a:spcAft>
              <a:buSzPts val="2100"/>
              <a:buNone/>
              <a:defRPr sz="2100"/>
            </a:lvl4pPr>
            <a:lvl5pPr lvl="4" algn="ctr">
              <a:lnSpc>
                <a:spcPct val="100000"/>
              </a:lnSpc>
              <a:spcBef>
                <a:spcPts val="600"/>
              </a:spcBef>
              <a:spcAft>
                <a:spcPts val="0"/>
              </a:spcAft>
              <a:buSzPts val="2100"/>
              <a:buNone/>
              <a:defRPr sz="2100"/>
            </a:lvl5pPr>
            <a:lvl6pPr lvl="5" algn="ctr">
              <a:lnSpc>
                <a:spcPct val="100000"/>
              </a:lnSpc>
              <a:spcBef>
                <a:spcPts val="600"/>
              </a:spcBef>
              <a:spcAft>
                <a:spcPts val="0"/>
              </a:spcAft>
              <a:buSzPts val="2100"/>
              <a:buNone/>
              <a:defRPr sz="2100"/>
            </a:lvl6pPr>
            <a:lvl7pPr lvl="6" algn="ctr">
              <a:lnSpc>
                <a:spcPct val="100000"/>
              </a:lnSpc>
              <a:spcBef>
                <a:spcPts val="600"/>
              </a:spcBef>
              <a:spcAft>
                <a:spcPts val="0"/>
              </a:spcAft>
              <a:buSzPts val="2100"/>
              <a:buNone/>
              <a:defRPr sz="2100"/>
            </a:lvl7pPr>
            <a:lvl8pPr lvl="7" algn="ctr">
              <a:lnSpc>
                <a:spcPct val="100000"/>
              </a:lnSpc>
              <a:spcBef>
                <a:spcPts val="600"/>
              </a:spcBef>
              <a:spcAft>
                <a:spcPts val="0"/>
              </a:spcAft>
              <a:buSzPts val="2100"/>
              <a:buNone/>
              <a:defRPr sz="2100"/>
            </a:lvl8pPr>
            <a:lvl9pPr lvl="8" algn="ctr">
              <a:lnSpc>
                <a:spcPct val="100000"/>
              </a:lnSpc>
              <a:spcBef>
                <a:spcPts val="600"/>
              </a:spcBef>
              <a:spcAft>
                <a:spcPts val="0"/>
              </a:spcAft>
              <a:buSzPts val="2100"/>
              <a:buNone/>
              <a:defRPr sz="2100"/>
            </a:lvl9pPr>
          </a:lstStyle>
          <a:p/>
        </p:txBody>
      </p:sp>
      <p:sp>
        <p:nvSpPr>
          <p:cNvPr id="57" name="Google Shape;57;p63"/>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accent3"/>
                </a:solidFill>
                <a:latin typeface="Roboto"/>
                <a:ea typeface="Roboto"/>
                <a:cs typeface="Roboto"/>
                <a:sym typeface="Roboto"/>
              </a:rPr>
              <a:t>Demo Slides</a:t>
            </a:r>
            <a:endParaRPr b="1" i="0" sz="2500" u="none" cap="none" strike="noStrike">
              <a:solidFill>
                <a:schemeClr val="accent3"/>
              </a:solidFill>
              <a:latin typeface="Roboto"/>
              <a:ea typeface="Roboto"/>
              <a:cs typeface="Roboto"/>
              <a:sym typeface="Roboto"/>
            </a:endParaRPr>
          </a:p>
        </p:txBody>
      </p:sp>
      <p:sp>
        <p:nvSpPr>
          <p:cNvPr id="58" name="Google Shape;58;p63"/>
          <p:cNvSpPr txBox="1"/>
          <p:nvPr>
            <p:ph idx="2" type="body"/>
          </p:nvPr>
        </p:nvSpPr>
        <p:spPr>
          <a:xfrm>
            <a:off x="4667425" y="402200"/>
            <a:ext cx="4302300" cy="4261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59" name="Google Shape;59;p63"/>
          <p:cNvSpPr txBox="1"/>
          <p:nvPr>
            <p:ph type="title"/>
          </p:nvPr>
        </p:nvSpPr>
        <p:spPr>
          <a:xfrm>
            <a:off x="4572000" y="0"/>
            <a:ext cx="45720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60" name="Google Shape;60;p63"/>
          <p:cNvCxnSpPr/>
          <p:nvPr/>
        </p:nvCxnSpPr>
        <p:spPr>
          <a:xfrm>
            <a:off x="4667431" y="402210"/>
            <a:ext cx="4352100" cy="0"/>
          </a:xfrm>
          <a:prstGeom prst="straightConnector1">
            <a:avLst/>
          </a:prstGeom>
          <a:noFill/>
          <a:ln cap="flat" cmpd="sng" w="19050">
            <a:solidFill>
              <a:srgbClr val="BF9000"/>
            </a:solidFill>
            <a:prstDash val="solid"/>
            <a:round/>
            <a:headEnd len="sm" w="sm" type="none"/>
            <a:tailEnd len="sm" w="sm" type="none"/>
          </a:ln>
        </p:spPr>
      </p:cxnSp>
      <p:pic>
        <p:nvPicPr>
          <p:cNvPr id="61" name="Google Shape;61;p63"/>
          <p:cNvPicPr preferRelativeResize="0"/>
          <p:nvPr/>
        </p:nvPicPr>
        <p:blipFill rotWithShape="1">
          <a:blip r:embed="rId2">
            <a:alphaModFix/>
          </a:blip>
          <a:srcRect b="0" l="0" r="0" t="0"/>
          <a:stretch/>
        </p:blipFill>
        <p:spPr>
          <a:xfrm>
            <a:off x="0" y="4983478"/>
            <a:ext cx="457200" cy="160022"/>
          </a:xfrm>
          <a:prstGeom prst="rect">
            <a:avLst/>
          </a:prstGeom>
          <a:noFill/>
          <a:ln>
            <a:noFill/>
          </a:ln>
        </p:spPr>
      </p:pic>
      <p:sp>
        <p:nvSpPr>
          <p:cNvPr id="62" name="Google Shape;6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p:cSld name="SECTION_TITLE_AND_DESCRIPTION_2_1_1">
    <p:spTree>
      <p:nvGrpSpPr>
        <p:cNvPr id="63" name="Shape 63"/>
        <p:cNvGrpSpPr/>
        <p:nvPr/>
      </p:nvGrpSpPr>
      <p:grpSpPr>
        <a:xfrm>
          <a:off x="0" y="0"/>
          <a:ext cx="0" cy="0"/>
          <a:chOff x="0" y="0"/>
          <a:chExt cx="0" cy="0"/>
        </a:xfrm>
      </p:grpSpPr>
      <p:sp>
        <p:nvSpPr>
          <p:cNvPr id="64" name="Google Shape;64;p64"/>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4"/>
          <p:cNvSpPr txBox="1"/>
          <p:nvPr>
            <p:ph idx="1" type="subTitle"/>
          </p:nvPr>
        </p:nvSpPr>
        <p:spPr>
          <a:xfrm>
            <a:off x="225450" y="3943400"/>
            <a:ext cx="2450400" cy="71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600"/>
              </a:spcBef>
              <a:spcAft>
                <a:spcPts val="0"/>
              </a:spcAft>
              <a:buSzPts val="1800"/>
              <a:buNone/>
              <a:defRPr/>
            </a:lvl1pPr>
            <a:lvl2pPr lvl="1" algn="ctr">
              <a:lnSpc>
                <a:spcPct val="100000"/>
              </a:lnSpc>
              <a:spcBef>
                <a:spcPts val="600"/>
              </a:spcBef>
              <a:spcAft>
                <a:spcPts val="0"/>
              </a:spcAft>
              <a:buSzPts val="2100"/>
              <a:buNone/>
              <a:defRPr sz="2100"/>
            </a:lvl2pPr>
            <a:lvl3pPr lvl="2" algn="ctr">
              <a:lnSpc>
                <a:spcPct val="100000"/>
              </a:lnSpc>
              <a:spcBef>
                <a:spcPts val="600"/>
              </a:spcBef>
              <a:spcAft>
                <a:spcPts val="0"/>
              </a:spcAft>
              <a:buSzPts val="2100"/>
              <a:buNone/>
              <a:defRPr sz="2100"/>
            </a:lvl3pPr>
            <a:lvl4pPr lvl="3" algn="ctr">
              <a:lnSpc>
                <a:spcPct val="100000"/>
              </a:lnSpc>
              <a:spcBef>
                <a:spcPts val="600"/>
              </a:spcBef>
              <a:spcAft>
                <a:spcPts val="0"/>
              </a:spcAft>
              <a:buSzPts val="2100"/>
              <a:buNone/>
              <a:defRPr sz="2100"/>
            </a:lvl4pPr>
            <a:lvl5pPr lvl="4" algn="ctr">
              <a:lnSpc>
                <a:spcPct val="100000"/>
              </a:lnSpc>
              <a:spcBef>
                <a:spcPts val="600"/>
              </a:spcBef>
              <a:spcAft>
                <a:spcPts val="0"/>
              </a:spcAft>
              <a:buSzPts val="2100"/>
              <a:buNone/>
              <a:defRPr sz="2100"/>
            </a:lvl5pPr>
            <a:lvl6pPr lvl="5" algn="ctr">
              <a:lnSpc>
                <a:spcPct val="100000"/>
              </a:lnSpc>
              <a:spcBef>
                <a:spcPts val="600"/>
              </a:spcBef>
              <a:spcAft>
                <a:spcPts val="0"/>
              </a:spcAft>
              <a:buSzPts val="2100"/>
              <a:buNone/>
              <a:defRPr sz="2100"/>
            </a:lvl6pPr>
            <a:lvl7pPr lvl="6" algn="ctr">
              <a:lnSpc>
                <a:spcPct val="100000"/>
              </a:lnSpc>
              <a:spcBef>
                <a:spcPts val="600"/>
              </a:spcBef>
              <a:spcAft>
                <a:spcPts val="0"/>
              </a:spcAft>
              <a:buSzPts val="2100"/>
              <a:buNone/>
              <a:defRPr sz="2100"/>
            </a:lvl7pPr>
            <a:lvl8pPr lvl="7" algn="ctr">
              <a:lnSpc>
                <a:spcPct val="100000"/>
              </a:lnSpc>
              <a:spcBef>
                <a:spcPts val="600"/>
              </a:spcBef>
              <a:spcAft>
                <a:spcPts val="0"/>
              </a:spcAft>
              <a:buSzPts val="2100"/>
              <a:buNone/>
              <a:defRPr sz="2100"/>
            </a:lvl8pPr>
            <a:lvl9pPr lvl="8" algn="ctr">
              <a:lnSpc>
                <a:spcPct val="100000"/>
              </a:lnSpc>
              <a:spcBef>
                <a:spcPts val="600"/>
              </a:spcBef>
              <a:spcAft>
                <a:spcPts val="0"/>
              </a:spcAft>
              <a:buSzPts val="2100"/>
              <a:buNone/>
              <a:defRPr sz="2100"/>
            </a:lvl9pPr>
          </a:lstStyle>
          <a:p/>
        </p:txBody>
      </p:sp>
      <p:sp>
        <p:nvSpPr>
          <p:cNvPr id="66" name="Google Shape;66;p64"/>
          <p:cNvSpPr txBox="1"/>
          <p:nvPr>
            <p:ph idx="2" type="body"/>
          </p:nvPr>
        </p:nvSpPr>
        <p:spPr>
          <a:xfrm>
            <a:off x="2937350" y="402200"/>
            <a:ext cx="6032400" cy="4261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67" name="Google Shape;67;p64"/>
          <p:cNvSpPr txBox="1"/>
          <p:nvPr>
            <p:ph type="title"/>
          </p:nvPr>
        </p:nvSpPr>
        <p:spPr>
          <a:xfrm>
            <a:off x="2776500" y="0"/>
            <a:ext cx="63675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68" name="Google Shape;68;p64"/>
          <p:cNvCxnSpPr/>
          <p:nvPr/>
        </p:nvCxnSpPr>
        <p:spPr>
          <a:xfrm>
            <a:off x="2937350" y="402200"/>
            <a:ext cx="6082200" cy="0"/>
          </a:xfrm>
          <a:prstGeom prst="straightConnector1">
            <a:avLst/>
          </a:prstGeom>
          <a:noFill/>
          <a:ln cap="flat" cmpd="sng" w="19050">
            <a:solidFill>
              <a:srgbClr val="BF9000"/>
            </a:solidFill>
            <a:prstDash val="solid"/>
            <a:round/>
            <a:headEnd len="sm" w="sm" type="none"/>
            <a:tailEnd len="sm" w="sm" type="none"/>
          </a:ln>
        </p:spPr>
      </p:cxnSp>
      <p:pic>
        <p:nvPicPr>
          <p:cNvPr id="69" name="Google Shape;69;p64"/>
          <p:cNvPicPr preferRelativeResize="0"/>
          <p:nvPr/>
        </p:nvPicPr>
        <p:blipFill rotWithShape="1">
          <a:blip r:embed="rId2">
            <a:alphaModFix/>
          </a:blip>
          <a:srcRect b="0" l="0" r="0" t="0"/>
          <a:stretch/>
        </p:blipFill>
        <p:spPr>
          <a:xfrm>
            <a:off x="0" y="4983478"/>
            <a:ext cx="457200" cy="160022"/>
          </a:xfrm>
          <a:prstGeom prst="rect">
            <a:avLst/>
          </a:prstGeom>
          <a:noFill/>
          <a:ln>
            <a:noFill/>
          </a:ln>
        </p:spPr>
      </p:pic>
      <p:sp>
        <p:nvSpPr>
          <p:cNvPr id="70" name="Google Shape;70;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64"/>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accent3"/>
                </a:solidFill>
                <a:latin typeface="Roboto"/>
                <a:ea typeface="Roboto"/>
                <a:cs typeface="Roboto"/>
                <a:sym typeface="Roboto"/>
              </a:rPr>
              <a:t>Demo</a:t>
            </a:r>
            <a:endParaRPr b="1" i="0" sz="2500" u="none" cap="none" strike="noStrike">
              <a:solidFill>
                <a:schemeClr val="accent3"/>
              </a:solidFill>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1">
  <p:cSld name="SECTION_TITLE_AND_DESCRIPTION_2_1_1_2">
    <p:spTree>
      <p:nvGrpSpPr>
        <p:cNvPr id="72" name="Shape 72"/>
        <p:cNvGrpSpPr/>
        <p:nvPr/>
      </p:nvGrpSpPr>
      <p:grpSpPr>
        <a:xfrm>
          <a:off x="0" y="0"/>
          <a:ext cx="0" cy="0"/>
          <a:chOff x="0" y="0"/>
          <a:chExt cx="0" cy="0"/>
        </a:xfrm>
      </p:grpSpPr>
      <p:sp>
        <p:nvSpPr>
          <p:cNvPr id="73" name="Google Shape;73;p65"/>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5"/>
          <p:cNvSpPr txBox="1"/>
          <p:nvPr>
            <p:ph idx="1" type="subTitle"/>
          </p:nvPr>
        </p:nvSpPr>
        <p:spPr>
          <a:xfrm>
            <a:off x="225450" y="3943400"/>
            <a:ext cx="2450400" cy="71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600"/>
              </a:spcBef>
              <a:spcAft>
                <a:spcPts val="0"/>
              </a:spcAft>
              <a:buSzPts val="1800"/>
              <a:buNone/>
              <a:defRPr/>
            </a:lvl1pPr>
            <a:lvl2pPr lvl="1" algn="ctr">
              <a:lnSpc>
                <a:spcPct val="100000"/>
              </a:lnSpc>
              <a:spcBef>
                <a:spcPts val="600"/>
              </a:spcBef>
              <a:spcAft>
                <a:spcPts val="0"/>
              </a:spcAft>
              <a:buSzPts val="2100"/>
              <a:buNone/>
              <a:defRPr sz="2100"/>
            </a:lvl2pPr>
            <a:lvl3pPr lvl="2" algn="ctr">
              <a:lnSpc>
                <a:spcPct val="100000"/>
              </a:lnSpc>
              <a:spcBef>
                <a:spcPts val="600"/>
              </a:spcBef>
              <a:spcAft>
                <a:spcPts val="0"/>
              </a:spcAft>
              <a:buSzPts val="2100"/>
              <a:buNone/>
              <a:defRPr sz="2100"/>
            </a:lvl3pPr>
            <a:lvl4pPr lvl="3" algn="ctr">
              <a:lnSpc>
                <a:spcPct val="100000"/>
              </a:lnSpc>
              <a:spcBef>
                <a:spcPts val="600"/>
              </a:spcBef>
              <a:spcAft>
                <a:spcPts val="0"/>
              </a:spcAft>
              <a:buSzPts val="2100"/>
              <a:buNone/>
              <a:defRPr sz="2100"/>
            </a:lvl4pPr>
            <a:lvl5pPr lvl="4" algn="ctr">
              <a:lnSpc>
                <a:spcPct val="100000"/>
              </a:lnSpc>
              <a:spcBef>
                <a:spcPts val="600"/>
              </a:spcBef>
              <a:spcAft>
                <a:spcPts val="0"/>
              </a:spcAft>
              <a:buSzPts val="2100"/>
              <a:buNone/>
              <a:defRPr sz="2100"/>
            </a:lvl5pPr>
            <a:lvl6pPr lvl="5" algn="ctr">
              <a:lnSpc>
                <a:spcPct val="100000"/>
              </a:lnSpc>
              <a:spcBef>
                <a:spcPts val="600"/>
              </a:spcBef>
              <a:spcAft>
                <a:spcPts val="0"/>
              </a:spcAft>
              <a:buSzPts val="2100"/>
              <a:buNone/>
              <a:defRPr sz="2100"/>
            </a:lvl6pPr>
            <a:lvl7pPr lvl="6" algn="ctr">
              <a:lnSpc>
                <a:spcPct val="100000"/>
              </a:lnSpc>
              <a:spcBef>
                <a:spcPts val="600"/>
              </a:spcBef>
              <a:spcAft>
                <a:spcPts val="0"/>
              </a:spcAft>
              <a:buSzPts val="2100"/>
              <a:buNone/>
              <a:defRPr sz="2100"/>
            </a:lvl7pPr>
            <a:lvl8pPr lvl="7" algn="ctr">
              <a:lnSpc>
                <a:spcPct val="100000"/>
              </a:lnSpc>
              <a:spcBef>
                <a:spcPts val="600"/>
              </a:spcBef>
              <a:spcAft>
                <a:spcPts val="0"/>
              </a:spcAft>
              <a:buSzPts val="2100"/>
              <a:buNone/>
              <a:defRPr sz="2100"/>
            </a:lvl8pPr>
            <a:lvl9pPr lvl="8" algn="ctr">
              <a:lnSpc>
                <a:spcPct val="100000"/>
              </a:lnSpc>
              <a:spcBef>
                <a:spcPts val="600"/>
              </a:spcBef>
              <a:spcAft>
                <a:spcPts val="0"/>
              </a:spcAft>
              <a:buSzPts val="2100"/>
              <a:buNone/>
              <a:defRPr sz="2100"/>
            </a:lvl9pPr>
          </a:lstStyle>
          <a:p/>
        </p:txBody>
      </p:sp>
      <p:sp>
        <p:nvSpPr>
          <p:cNvPr id="75" name="Google Shape;75;p65"/>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accent3"/>
                </a:solidFill>
                <a:latin typeface="Roboto"/>
                <a:ea typeface="Roboto"/>
                <a:cs typeface="Roboto"/>
                <a:sym typeface="Roboto"/>
              </a:rPr>
              <a:t>Compare</a:t>
            </a:r>
            <a:endParaRPr b="1" i="0" sz="2500" u="none" cap="none" strike="noStrike">
              <a:solidFill>
                <a:schemeClr val="accent3"/>
              </a:solidFill>
              <a:latin typeface="Roboto"/>
              <a:ea typeface="Roboto"/>
              <a:cs typeface="Roboto"/>
              <a:sym typeface="Roboto"/>
            </a:endParaRPr>
          </a:p>
        </p:txBody>
      </p:sp>
      <p:sp>
        <p:nvSpPr>
          <p:cNvPr id="76" name="Google Shape;76;p65"/>
          <p:cNvSpPr txBox="1"/>
          <p:nvPr>
            <p:ph idx="2" type="body"/>
          </p:nvPr>
        </p:nvSpPr>
        <p:spPr>
          <a:xfrm>
            <a:off x="2937350" y="402200"/>
            <a:ext cx="6032400" cy="4261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7" name="Google Shape;77;p65"/>
          <p:cNvSpPr txBox="1"/>
          <p:nvPr>
            <p:ph type="title"/>
          </p:nvPr>
        </p:nvSpPr>
        <p:spPr>
          <a:xfrm>
            <a:off x="2776500" y="0"/>
            <a:ext cx="63675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78" name="Google Shape;78;p65"/>
          <p:cNvCxnSpPr/>
          <p:nvPr/>
        </p:nvCxnSpPr>
        <p:spPr>
          <a:xfrm>
            <a:off x="2937350" y="402200"/>
            <a:ext cx="6082200" cy="0"/>
          </a:xfrm>
          <a:prstGeom prst="straightConnector1">
            <a:avLst/>
          </a:prstGeom>
          <a:noFill/>
          <a:ln cap="flat" cmpd="sng" w="19050">
            <a:solidFill>
              <a:srgbClr val="BF9000"/>
            </a:solidFill>
            <a:prstDash val="solid"/>
            <a:round/>
            <a:headEnd len="sm" w="sm" type="none"/>
            <a:tailEnd len="sm" w="sm" type="none"/>
          </a:ln>
        </p:spPr>
      </p:cxnSp>
      <p:pic>
        <p:nvPicPr>
          <p:cNvPr id="79" name="Google Shape;79;p65"/>
          <p:cNvPicPr preferRelativeResize="0"/>
          <p:nvPr/>
        </p:nvPicPr>
        <p:blipFill rotWithShape="1">
          <a:blip r:embed="rId2">
            <a:alphaModFix/>
          </a:blip>
          <a:srcRect b="0" l="0" r="0" t="0"/>
          <a:stretch/>
        </p:blipFill>
        <p:spPr>
          <a:xfrm>
            <a:off x="0" y="4983478"/>
            <a:ext cx="457200" cy="160022"/>
          </a:xfrm>
          <a:prstGeom prst="rect">
            <a:avLst/>
          </a:prstGeom>
          <a:noFill/>
          <a:ln>
            <a:noFill/>
          </a:ln>
        </p:spPr>
      </p:pic>
      <p:sp>
        <p:nvSpPr>
          <p:cNvPr id="80" name="Google Shape;80;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Solution">
  <p:cSld name="SECTION_TITLE_AND_DESCRIPTION_2_1_1_1">
    <p:spTree>
      <p:nvGrpSpPr>
        <p:cNvPr id="81" name="Shape 81"/>
        <p:cNvGrpSpPr/>
        <p:nvPr/>
      </p:nvGrpSpPr>
      <p:grpSpPr>
        <a:xfrm>
          <a:off x="0" y="0"/>
          <a:ext cx="0" cy="0"/>
          <a:chOff x="0" y="0"/>
          <a:chExt cx="0" cy="0"/>
        </a:xfrm>
      </p:grpSpPr>
      <p:sp>
        <p:nvSpPr>
          <p:cNvPr id="82" name="Google Shape;82;p66"/>
          <p:cNvSpPr/>
          <p:nvPr/>
        </p:nvSpPr>
        <p:spPr>
          <a:xfrm>
            <a:off x="0" y="-125"/>
            <a:ext cx="2776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6"/>
          <p:cNvSpPr txBox="1"/>
          <p:nvPr>
            <p:ph idx="1" type="subTitle"/>
          </p:nvPr>
        </p:nvSpPr>
        <p:spPr>
          <a:xfrm>
            <a:off x="225450" y="3943400"/>
            <a:ext cx="2450400" cy="71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600"/>
              </a:spcBef>
              <a:spcAft>
                <a:spcPts val="0"/>
              </a:spcAft>
              <a:buSzPts val="1800"/>
              <a:buNone/>
              <a:defRPr/>
            </a:lvl1pPr>
            <a:lvl2pPr lvl="1" algn="ctr">
              <a:lnSpc>
                <a:spcPct val="100000"/>
              </a:lnSpc>
              <a:spcBef>
                <a:spcPts val="600"/>
              </a:spcBef>
              <a:spcAft>
                <a:spcPts val="0"/>
              </a:spcAft>
              <a:buSzPts val="2100"/>
              <a:buNone/>
              <a:defRPr sz="2100"/>
            </a:lvl2pPr>
            <a:lvl3pPr lvl="2" algn="ctr">
              <a:lnSpc>
                <a:spcPct val="100000"/>
              </a:lnSpc>
              <a:spcBef>
                <a:spcPts val="600"/>
              </a:spcBef>
              <a:spcAft>
                <a:spcPts val="0"/>
              </a:spcAft>
              <a:buSzPts val="2100"/>
              <a:buNone/>
              <a:defRPr sz="2100"/>
            </a:lvl3pPr>
            <a:lvl4pPr lvl="3" algn="ctr">
              <a:lnSpc>
                <a:spcPct val="100000"/>
              </a:lnSpc>
              <a:spcBef>
                <a:spcPts val="600"/>
              </a:spcBef>
              <a:spcAft>
                <a:spcPts val="0"/>
              </a:spcAft>
              <a:buSzPts val="2100"/>
              <a:buNone/>
              <a:defRPr sz="2100"/>
            </a:lvl4pPr>
            <a:lvl5pPr lvl="4" algn="ctr">
              <a:lnSpc>
                <a:spcPct val="100000"/>
              </a:lnSpc>
              <a:spcBef>
                <a:spcPts val="600"/>
              </a:spcBef>
              <a:spcAft>
                <a:spcPts val="0"/>
              </a:spcAft>
              <a:buSzPts val="2100"/>
              <a:buNone/>
              <a:defRPr sz="2100"/>
            </a:lvl5pPr>
            <a:lvl6pPr lvl="5" algn="ctr">
              <a:lnSpc>
                <a:spcPct val="100000"/>
              </a:lnSpc>
              <a:spcBef>
                <a:spcPts val="600"/>
              </a:spcBef>
              <a:spcAft>
                <a:spcPts val="0"/>
              </a:spcAft>
              <a:buSzPts val="2100"/>
              <a:buNone/>
              <a:defRPr sz="2100"/>
            </a:lvl6pPr>
            <a:lvl7pPr lvl="6" algn="ctr">
              <a:lnSpc>
                <a:spcPct val="100000"/>
              </a:lnSpc>
              <a:spcBef>
                <a:spcPts val="600"/>
              </a:spcBef>
              <a:spcAft>
                <a:spcPts val="0"/>
              </a:spcAft>
              <a:buSzPts val="2100"/>
              <a:buNone/>
              <a:defRPr sz="2100"/>
            </a:lvl7pPr>
            <a:lvl8pPr lvl="7" algn="ctr">
              <a:lnSpc>
                <a:spcPct val="100000"/>
              </a:lnSpc>
              <a:spcBef>
                <a:spcPts val="600"/>
              </a:spcBef>
              <a:spcAft>
                <a:spcPts val="0"/>
              </a:spcAft>
              <a:buSzPts val="2100"/>
              <a:buNone/>
              <a:defRPr sz="2100"/>
            </a:lvl8pPr>
            <a:lvl9pPr lvl="8" algn="ctr">
              <a:lnSpc>
                <a:spcPct val="100000"/>
              </a:lnSpc>
              <a:spcBef>
                <a:spcPts val="600"/>
              </a:spcBef>
              <a:spcAft>
                <a:spcPts val="0"/>
              </a:spcAft>
              <a:buSzPts val="2100"/>
              <a:buNone/>
              <a:defRPr sz="2100"/>
            </a:lvl9pPr>
          </a:lstStyle>
          <a:p/>
        </p:txBody>
      </p:sp>
      <p:sp>
        <p:nvSpPr>
          <p:cNvPr id="84" name="Google Shape;84;p66"/>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accent3"/>
                </a:solidFill>
                <a:latin typeface="Roboto"/>
                <a:ea typeface="Roboto"/>
                <a:cs typeface="Roboto"/>
                <a:sym typeface="Roboto"/>
              </a:rPr>
              <a:t>Solution</a:t>
            </a:r>
            <a:endParaRPr b="1" i="0" sz="2500" u="none" cap="none" strike="noStrike">
              <a:solidFill>
                <a:schemeClr val="accent3"/>
              </a:solidFill>
              <a:latin typeface="Roboto"/>
              <a:ea typeface="Roboto"/>
              <a:cs typeface="Roboto"/>
              <a:sym typeface="Roboto"/>
            </a:endParaRPr>
          </a:p>
        </p:txBody>
      </p:sp>
      <p:sp>
        <p:nvSpPr>
          <p:cNvPr id="85" name="Google Shape;85;p66"/>
          <p:cNvSpPr txBox="1"/>
          <p:nvPr>
            <p:ph idx="2" type="body"/>
          </p:nvPr>
        </p:nvSpPr>
        <p:spPr>
          <a:xfrm>
            <a:off x="2937350" y="402200"/>
            <a:ext cx="6032400" cy="4261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86" name="Google Shape;86;p66"/>
          <p:cNvSpPr txBox="1"/>
          <p:nvPr>
            <p:ph type="title"/>
          </p:nvPr>
        </p:nvSpPr>
        <p:spPr>
          <a:xfrm>
            <a:off x="2776500" y="0"/>
            <a:ext cx="63675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87" name="Google Shape;87;p66"/>
          <p:cNvCxnSpPr/>
          <p:nvPr/>
        </p:nvCxnSpPr>
        <p:spPr>
          <a:xfrm>
            <a:off x="2937350" y="402200"/>
            <a:ext cx="6082200" cy="0"/>
          </a:xfrm>
          <a:prstGeom prst="straightConnector1">
            <a:avLst/>
          </a:prstGeom>
          <a:noFill/>
          <a:ln cap="flat" cmpd="sng" w="19050">
            <a:solidFill>
              <a:srgbClr val="BF9000"/>
            </a:solidFill>
            <a:prstDash val="solid"/>
            <a:round/>
            <a:headEnd len="sm" w="sm" type="none"/>
            <a:tailEnd len="sm" w="sm" type="none"/>
          </a:ln>
        </p:spPr>
      </p:cxnSp>
      <p:pic>
        <p:nvPicPr>
          <p:cNvPr id="88" name="Google Shape;88;p66"/>
          <p:cNvPicPr preferRelativeResize="0"/>
          <p:nvPr/>
        </p:nvPicPr>
        <p:blipFill rotWithShape="1">
          <a:blip r:embed="rId2">
            <a:alphaModFix/>
          </a:blip>
          <a:srcRect b="0" l="0" r="0" t="0"/>
          <a:stretch/>
        </p:blipFill>
        <p:spPr>
          <a:xfrm>
            <a:off x="0" y="4983478"/>
            <a:ext cx="457200" cy="160022"/>
          </a:xfrm>
          <a:prstGeom prst="rect">
            <a:avLst/>
          </a:prstGeom>
          <a:noFill/>
          <a:ln>
            <a:noFill/>
          </a:ln>
        </p:spPr>
      </p:pic>
      <p:sp>
        <p:nvSpPr>
          <p:cNvPr id="89" name="Google Shape;8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 name="Shape 90"/>
        <p:cNvGrpSpPr/>
        <p:nvPr/>
      </p:nvGrpSpPr>
      <p:grpSpPr>
        <a:xfrm>
          <a:off x="0" y="0"/>
          <a:ext cx="0" cy="0"/>
          <a:chOff x="0" y="0"/>
          <a:chExt cx="0" cy="0"/>
        </a:xfrm>
      </p:grpSpPr>
      <p:sp>
        <p:nvSpPr>
          <p:cNvPr id="91" name="Google Shape;91;p67"/>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67"/>
          <p:cNvSpPr txBox="1"/>
          <p:nvPr>
            <p:ph idx="1" type="body"/>
          </p:nvPr>
        </p:nvSpPr>
        <p:spPr>
          <a:xfrm>
            <a:off x="4812381" y="402206"/>
            <a:ext cx="39999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93" name="Google Shape;93;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94" name="Google Shape;94;p67"/>
          <p:cNvCxnSpPr/>
          <p:nvPr/>
        </p:nvCxnSpPr>
        <p:spPr>
          <a:xfrm>
            <a:off x="95431" y="402210"/>
            <a:ext cx="8909700" cy="0"/>
          </a:xfrm>
          <a:prstGeom prst="straightConnector1">
            <a:avLst/>
          </a:prstGeom>
          <a:noFill/>
          <a:ln cap="flat" cmpd="sng" w="19050">
            <a:solidFill>
              <a:srgbClr val="BF9000"/>
            </a:solidFill>
            <a:prstDash val="solid"/>
            <a:round/>
            <a:headEnd len="sm" w="sm" type="none"/>
            <a:tailEnd len="sm" w="sm" type="none"/>
          </a:ln>
        </p:spPr>
      </p:cxnSp>
      <p:sp>
        <p:nvSpPr>
          <p:cNvPr id="95" name="Google Shape;95;p67"/>
          <p:cNvSpPr txBox="1"/>
          <p:nvPr>
            <p:ph idx="2" type="body"/>
          </p:nvPr>
        </p:nvSpPr>
        <p:spPr>
          <a:xfrm>
            <a:off x="95431" y="402206"/>
            <a:ext cx="39999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6" name="Shape 96"/>
        <p:cNvGrpSpPr/>
        <p:nvPr/>
      </p:nvGrpSpPr>
      <p:grpSpPr>
        <a:xfrm>
          <a:off x="0" y="0"/>
          <a:ext cx="0" cy="0"/>
          <a:chOff x="0" y="0"/>
          <a:chExt cx="0" cy="0"/>
        </a:xfrm>
      </p:grpSpPr>
      <p:sp>
        <p:nvSpPr>
          <p:cNvPr id="97" name="Google Shape;97;p6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8" name="Google Shape;98;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3">
  <p:cSld name="SECTION_TITLE_AND_DESCRIPTION_3">
    <p:spTree>
      <p:nvGrpSpPr>
        <p:cNvPr id="99" name="Shape 99"/>
        <p:cNvGrpSpPr/>
        <p:nvPr/>
      </p:nvGrpSpPr>
      <p:grpSpPr>
        <a:xfrm>
          <a:off x="0" y="0"/>
          <a:ext cx="0" cy="0"/>
          <a:chOff x="0" y="0"/>
          <a:chExt cx="0" cy="0"/>
        </a:xfrm>
      </p:grpSpPr>
      <p:sp>
        <p:nvSpPr>
          <p:cNvPr id="100" name="Google Shape;100;p69"/>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2" name="Google Shape;102;p6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1800"/>
              <a:buNone/>
              <a:defRPr/>
            </a:lvl1pPr>
            <a:lvl2pPr lvl="1" algn="ctr">
              <a:lnSpc>
                <a:spcPct val="100000"/>
              </a:lnSpc>
              <a:spcBef>
                <a:spcPts val="600"/>
              </a:spcBef>
              <a:spcAft>
                <a:spcPts val="0"/>
              </a:spcAft>
              <a:buSzPts val="2100"/>
              <a:buNone/>
              <a:defRPr sz="2100"/>
            </a:lvl2pPr>
            <a:lvl3pPr lvl="2" algn="ctr">
              <a:lnSpc>
                <a:spcPct val="100000"/>
              </a:lnSpc>
              <a:spcBef>
                <a:spcPts val="600"/>
              </a:spcBef>
              <a:spcAft>
                <a:spcPts val="0"/>
              </a:spcAft>
              <a:buSzPts val="2100"/>
              <a:buNone/>
              <a:defRPr sz="2100"/>
            </a:lvl3pPr>
            <a:lvl4pPr lvl="3" algn="ctr">
              <a:lnSpc>
                <a:spcPct val="100000"/>
              </a:lnSpc>
              <a:spcBef>
                <a:spcPts val="600"/>
              </a:spcBef>
              <a:spcAft>
                <a:spcPts val="0"/>
              </a:spcAft>
              <a:buSzPts val="2100"/>
              <a:buNone/>
              <a:defRPr sz="2100"/>
            </a:lvl4pPr>
            <a:lvl5pPr lvl="4" algn="ctr">
              <a:lnSpc>
                <a:spcPct val="100000"/>
              </a:lnSpc>
              <a:spcBef>
                <a:spcPts val="600"/>
              </a:spcBef>
              <a:spcAft>
                <a:spcPts val="0"/>
              </a:spcAft>
              <a:buSzPts val="2100"/>
              <a:buNone/>
              <a:defRPr sz="2100"/>
            </a:lvl5pPr>
            <a:lvl6pPr lvl="5" algn="ctr">
              <a:lnSpc>
                <a:spcPct val="100000"/>
              </a:lnSpc>
              <a:spcBef>
                <a:spcPts val="600"/>
              </a:spcBef>
              <a:spcAft>
                <a:spcPts val="0"/>
              </a:spcAft>
              <a:buSzPts val="2100"/>
              <a:buNone/>
              <a:defRPr sz="2100"/>
            </a:lvl6pPr>
            <a:lvl7pPr lvl="6" algn="ctr">
              <a:lnSpc>
                <a:spcPct val="100000"/>
              </a:lnSpc>
              <a:spcBef>
                <a:spcPts val="600"/>
              </a:spcBef>
              <a:spcAft>
                <a:spcPts val="0"/>
              </a:spcAft>
              <a:buSzPts val="2100"/>
              <a:buNone/>
              <a:defRPr sz="2100"/>
            </a:lvl7pPr>
            <a:lvl8pPr lvl="7" algn="ctr">
              <a:lnSpc>
                <a:spcPct val="100000"/>
              </a:lnSpc>
              <a:spcBef>
                <a:spcPts val="600"/>
              </a:spcBef>
              <a:spcAft>
                <a:spcPts val="0"/>
              </a:spcAft>
              <a:buSzPts val="2100"/>
              <a:buNone/>
              <a:defRPr sz="2100"/>
            </a:lvl8pPr>
            <a:lvl9pPr lvl="8" algn="ctr">
              <a:lnSpc>
                <a:spcPct val="100000"/>
              </a:lnSpc>
              <a:spcBef>
                <a:spcPts val="600"/>
              </a:spcBef>
              <a:spcAft>
                <a:spcPts val="0"/>
              </a:spcAft>
              <a:buSzPts val="2100"/>
              <a:buNone/>
              <a:defRPr sz="2100"/>
            </a:lvl9pPr>
          </a:lstStyle>
          <a:p/>
        </p:txBody>
      </p:sp>
      <p:sp>
        <p:nvSpPr>
          <p:cNvPr id="103" name="Google Shape;10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69"/>
          <p:cNvSpPr txBox="1"/>
          <p:nvPr>
            <p:ph idx="2" type="body"/>
          </p:nvPr>
        </p:nvSpPr>
        <p:spPr>
          <a:xfrm>
            <a:off x="4812381" y="402206"/>
            <a:ext cx="39999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70"/>
          <p:cNvSpPr txBox="1"/>
          <p:nvPr>
            <p:ph type="title"/>
          </p:nvPr>
        </p:nvSpPr>
        <p:spPr>
          <a:xfrm>
            <a:off x="95425" y="4288400"/>
            <a:ext cx="8658900" cy="76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Font typeface="Roboto"/>
              <a:buNone/>
              <a:defRPr sz="1800">
                <a:solidFill>
                  <a:schemeClr val="dk1"/>
                </a:solidFill>
                <a:latin typeface="Roboto"/>
                <a:ea typeface="Roboto"/>
                <a:cs typeface="Roboto"/>
                <a:sym typeface="Roboto"/>
              </a:defRPr>
            </a:lvl1pPr>
            <a:lvl2pPr lvl="1" algn="l">
              <a:lnSpc>
                <a:spcPct val="100000"/>
              </a:lnSpc>
              <a:spcBef>
                <a:spcPts val="0"/>
              </a:spcBef>
              <a:spcAft>
                <a:spcPts val="0"/>
              </a:spcAft>
              <a:buSzPts val="2400"/>
              <a:buFont typeface="Roboto"/>
              <a:buNone/>
              <a:defRPr sz="2400">
                <a:latin typeface="Roboto"/>
                <a:ea typeface="Roboto"/>
                <a:cs typeface="Roboto"/>
                <a:sym typeface="Roboto"/>
              </a:defRPr>
            </a:lvl2pPr>
            <a:lvl3pPr lvl="2" algn="l">
              <a:lnSpc>
                <a:spcPct val="100000"/>
              </a:lnSpc>
              <a:spcBef>
                <a:spcPts val="0"/>
              </a:spcBef>
              <a:spcAft>
                <a:spcPts val="0"/>
              </a:spcAft>
              <a:buSzPts val="2400"/>
              <a:buFont typeface="Roboto"/>
              <a:buNone/>
              <a:defRPr sz="2400">
                <a:latin typeface="Roboto"/>
                <a:ea typeface="Roboto"/>
                <a:cs typeface="Roboto"/>
                <a:sym typeface="Roboto"/>
              </a:defRPr>
            </a:lvl3pPr>
            <a:lvl4pPr lvl="3" algn="l">
              <a:lnSpc>
                <a:spcPct val="100000"/>
              </a:lnSpc>
              <a:spcBef>
                <a:spcPts val="0"/>
              </a:spcBef>
              <a:spcAft>
                <a:spcPts val="0"/>
              </a:spcAft>
              <a:buSzPts val="2400"/>
              <a:buFont typeface="Roboto"/>
              <a:buNone/>
              <a:defRPr sz="2400">
                <a:latin typeface="Roboto"/>
                <a:ea typeface="Roboto"/>
                <a:cs typeface="Roboto"/>
                <a:sym typeface="Roboto"/>
              </a:defRPr>
            </a:lvl4pPr>
            <a:lvl5pPr lvl="4" algn="l">
              <a:lnSpc>
                <a:spcPct val="100000"/>
              </a:lnSpc>
              <a:spcBef>
                <a:spcPts val="0"/>
              </a:spcBef>
              <a:spcAft>
                <a:spcPts val="0"/>
              </a:spcAft>
              <a:buSzPts val="2400"/>
              <a:buFont typeface="Roboto"/>
              <a:buNone/>
              <a:defRPr sz="2400">
                <a:latin typeface="Roboto"/>
                <a:ea typeface="Roboto"/>
                <a:cs typeface="Roboto"/>
                <a:sym typeface="Roboto"/>
              </a:defRPr>
            </a:lvl5pPr>
            <a:lvl6pPr lvl="5" algn="l">
              <a:lnSpc>
                <a:spcPct val="100000"/>
              </a:lnSpc>
              <a:spcBef>
                <a:spcPts val="0"/>
              </a:spcBef>
              <a:spcAft>
                <a:spcPts val="0"/>
              </a:spcAft>
              <a:buSzPts val="2400"/>
              <a:buFont typeface="Roboto"/>
              <a:buNone/>
              <a:defRPr sz="2400">
                <a:latin typeface="Roboto"/>
                <a:ea typeface="Roboto"/>
                <a:cs typeface="Roboto"/>
                <a:sym typeface="Roboto"/>
              </a:defRPr>
            </a:lvl6pPr>
            <a:lvl7pPr lvl="6" algn="l">
              <a:lnSpc>
                <a:spcPct val="100000"/>
              </a:lnSpc>
              <a:spcBef>
                <a:spcPts val="0"/>
              </a:spcBef>
              <a:spcAft>
                <a:spcPts val="0"/>
              </a:spcAft>
              <a:buSzPts val="2400"/>
              <a:buFont typeface="Roboto"/>
              <a:buNone/>
              <a:defRPr sz="2400">
                <a:latin typeface="Roboto"/>
                <a:ea typeface="Roboto"/>
                <a:cs typeface="Roboto"/>
                <a:sym typeface="Roboto"/>
              </a:defRPr>
            </a:lvl7pPr>
            <a:lvl8pPr lvl="7" algn="l">
              <a:lnSpc>
                <a:spcPct val="100000"/>
              </a:lnSpc>
              <a:spcBef>
                <a:spcPts val="0"/>
              </a:spcBef>
              <a:spcAft>
                <a:spcPts val="0"/>
              </a:spcAft>
              <a:buSzPts val="2400"/>
              <a:buFont typeface="Roboto"/>
              <a:buNone/>
              <a:defRPr sz="2400">
                <a:latin typeface="Roboto"/>
                <a:ea typeface="Roboto"/>
                <a:cs typeface="Roboto"/>
                <a:sym typeface="Roboto"/>
              </a:defRPr>
            </a:lvl8pPr>
            <a:lvl9pPr lvl="8" algn="l">
              <a:lnSpc>
                <a:spcPct val="100000"/>
              </a:lnSpc>
              <a:spcBef>
                <a:spcPts val="0"/>
              </a:spcBef>
              <a:spcAft>
                <a:spcPts val="0"/>
              </a:spcAft>
              <a:buSzPts val="2400"/>
              <a:buFont typeface="Roboto"/>
              <a:buNone/>
              <a:defRPr sz="2400">
                <a:latin typeface="Roboto"/>
                <a:ea typeface="Roboto"/>
                <a:cs typeface="Roboto"/>
                <a:sym typeface="Roboto"/>
              </a:defRPr>
            </a:lvl9pPr>
          </a:lstStyle>
          <a:p/>
        </p:txBody>
      </p:sp>
      <p:cxnSp>
        <p:nvCxnSpPr>
          <p:cNvPr id="108" name="Google Shape;108;p70"/>
          <p:cNvCxnSpPr/>
          <p:nvPr/>
        </p:nvCxnSpPr>
        <p:spPr>
          <a:xfrm>
            <a:off x="168250" y="4288400"/>
            <a:ext cx="8757000" cy="0"/>
          </a:xfrm>
          <a:prstGeom prst="straightConnector1">
            <a:avLst/>
          </a:prstGeom>
          <a:noFill/>
          <a:ln cap="flat" cmpd="sng" w="19050">
            <a:solidFill>
              <a:srgbClr val="BF9000"/>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111" name="Shape 111"/>
        <p:cNvGrpSpPr/>
        <p:nvPr/>
      </p:nvGrpSpPr>
      <p:grpSpPr>
        <a:xfrm>
          <a:off x="0" y="0"/>
          <a:ext cx="0" cy="0"/>
          <a:chOff x="0" y="0"/>
          <a:chExt cx="0" cy="0"/>
        </a:xfrm>
      </p:grpSpPr>
      <p:sp>
        <p:nvSpPr>
          <p:cNvPr id="112" name="Google Shape;112;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8"/>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b="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8"/>
          <p:cNvSpPr txBox="1"/>
          <p:nvPr>
            <p:ph idx="1" type="body"/>
          </p:nvPr>
        </p:nvSpPr>
        <p:spPr>
          <a:xfrm>
            <a:off x="107050" y="402200"/>
            <a:ext cx="8909700" cy="45306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Char char="●"/>
              <a:defRPr/>
            </a:lvl1pPr>
            <a:lvl2pPr indent="-342900" lvl="1" marL="914400" algn="l">
              <a:lnSpc>
                <a:spcPct val="115000"/>
              </a:lnSpc>
              <a:spcBef>
                <a:spcPts val="600"/>
              </a:spcBef>
              <a:spcAft>
                <a:spcPts val="0"/>
              </a:spcAft>
              <a:buSzPts val="1800"/>
              <a:buChar char="○"/>
              <a:defRPr/>
            </a:lvl2pPr>
            <a:lvl3pPr indent="-342900" lvl="2" marL="1371600" algn="l">
              <a:lnSpc>
                <a:spcPct val="115000"/>
              </a:lnSpc>
              <a:spcBef>
                <a:spcPts val="600"/>
              </a:spcBef>
              <a:spcAft>
                <a:spcPts val="0"/>
              </a:spcAft>
              <a:buSzPts val="1800"/>
              <a:buChar char="■"/>
              <a:defRPr/>
            </a:lvl3pPr>
            <a:lvl4pPr indent="-342900" lvl="3" marL="1828800" algn="l">
              <a:lnSpc>
                <a:spcPct val="115000"/>
              </a:lnSpc>
              <a:spcBef>
                <a:spcPts val="600"/>
              </a:spcBef>
              <a:spcAft>
                <a:spcPts val="0"/>
              </a:spcAft>
              <a:buSzPts val="1800"/>
              <a:buChar char="●"/>
              <a:defRPr/>
            </a:lvl4pPr>
            <a:lvl5pPr indent="-342900" lvl="4" marL="2286000" algn="l">
              <a:lnSpc>
                <a:spcPct val="115000"/>
              </a:lnSpc>
              <a:spcBef>
                <a:spcPts val="600"/>
              </a:spcBef>
              <a:spcAft>
                <a:spcPts val="0"/>
              </a:spcAft>
              <a:buSzPts val="1800"/>
              <a:buChar char="○"/>
              <a:defRPr/>
            </a:lvl5pPr>
            <a:lvl6pPr indent="-342900" lvl="5" marL="2743200" algn="l">
              <a:lnSpc>
                <a:spcPct val="115000"/>
              </a:lnSpc>
              <a:spcBef>
                <a:spcPts val="600"/>
              </a:spcBef>
              <a:spcAft>
                <a:spcPts val="0"/>
              </a:spcAft>
              <a:buSzPts val="1800"/>
              <a:buChar char="■"/>
              <a:defRPr/>
            </a:lvl6pPr>
            <a:lvl7pPr indent="-342900" lvl="6" marL="3200400" algn="l">
              <a:lnSpc>
                <a:spcPct val="115000"/>
              </a:lnSpc>
              <a:spcBef>
                <a:spcPts val="600"/>
              </a:spcBef>
              <a:spcAft>
                <a:spcPts val="0"/>
              </a:spcAft>
              <a:buSzPts val="1800"/>
              <a:buChar char="●"/>
              <a:defRPr/>
            </a:lvl7pPr>
            <a:lvl8pPr indent="-342900" lvl="7" marL="3657600" algn="l">
              <a:lnSpc>
                <a:spcPct val="115000"/>
              </a:lnSpc>
              <a:spcBef>
                <a:spcPts val="600"/>
              </a:spcBef>
              <a:spcAft>
                <a:spcPts val="0"/>
              </a:spcAft>
              <a:buSzPts val="1800"/>
              <a:buChar char="○"/>
              <a:defRPr/>
            </a:lvl8pPr>
            <a:lvl9pPr indent="-342900" lvl="8" marL="4114800" algn="l">
              <a:lnSpc>
                <a:spcPct val="115000"/>
              </a:lnSpc>
              <a:spcBef>
                <a:spcPts val="600"/>
              </a:spcBef>
              <a:spcAft>
                <a:spcPts val="0"/>
              </a:spcAft>
              <a:buSzPts val="1800"/>
              <a:buChar char="■"/>
              <a:defRPr/>
            </a:lvl9pPr>
          </a:lstStyle>
          <a:p/>
        </p:txBody>
      </p:sp>
      <p:sp>
        <p:nvSpPr>
          <p:cNvPr id="16" name="Google Shape;1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58"/>
          <p:cNvCxnSpPr/>
          <p:nvPr/>
        </p:nvCxnSpPr>
        <p:spPr>
          <a:xfrm>
            <a:off x="95431" y="402210"/>
            <a:ext cx="8909700" cy="0"/>
          </a:xfrm>
          <a:prstGeom prst="straightConnector1">
            <a:avLst/>
          </a:prstGeom>
          <a:noFill/>
          <a:ln cap="flat" cmpd="sng" w="19050">
            <a:solidFill>
              <a:srgbClr val="BF9000"/>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lude">
  <p:cSld name="SECTION_TITLE_AND_DESCRIPTION_1_3">
    <p:spTree>
      <p:nvGrpSpPr>
        <p:cNvPr id="113" name="Shape 113"/>
        <p:cNvGrpSpPr/>
        <p:nvPr/>
      </p:nvGrpSpPr>
      <p:grpSpPr>
        <a:xfrm>
          <a:off x="0" y="0"/>
          <a:ext cx="0" cy="0"/>
          <a:chOff x="0" y="0"/>
          <a:chExt cx="0" cy="0"/>
        </a:xfrm>
      </p:grpSpPr>
      <p:sp>
        <p:nvSpPr>
          <p:cNvPr id="114" name="Google Shape;114;p73"/>
          <p:cNvSpPr/>
          <p:nvPr/>
        </p:nvSpPr>
        <p:spPr>
          <a:xfrm>
            <a:off x="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73"/>
          <p:cNvSpPr txBox="1"/>
          <p:nvPr>
            <p:ph idx="1" type="body"/>
          </p:nvPr>
        </p:nvSpPr>
        <p:spPr>
          <a:xfrm>
            <a:off x="4812375" y="402198"/>
            <a:ext cx="3999900" cy="42609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9pPr>
          </a:lstStyle>
          <a:p/>
        </p:txBody>
      </p:sp>
      <p:pic>
        <p:nvPicPr>
          <p:cNvPr id="117" name="Google Shape;117;p73"/>
          <p:cNvPicPr preferRelativeResize="0"/>
          <p:nvPr/>
        </p:nvPicPr>
        <p:blipFill rotWithShape="1">
          <a:blip r:embed="rId2">
            <a:alphaModFix/>
          </a:blip>
          <a:srcRect b="0" l="0" r="0" t="0"/>
          <a:stretch/>
        </p:blipFill>
        <p:spPr>
          <a:xfrm>
            <a:off x="0" y="4983478"/>
            <a:ext cx="457200" cy="160022"/>
          </a:xfrm>
          <a:prstGeom prst="rect">
            <a:avLst/>
          </a:prstGeom>
          <a:noFill/>
          <a:ln>
            <a:noFill/>
          </a:ln>
        </p:spPr>
      </p:pic>
      <p:sp>
        <p:nvSpPr>
          <p:cNvPr id="118" name="Google Shape;118;p73"/>
          <p:cNvSpPr txBox="1"/>
          <p:nvPr>
            <p:ph type="title"/>
          </p:nvPr>
        </p:nvSpPr>
        <p:spPr>
          <a:xfrm>
            <a:off x="177925" y="2003300"/>
            <a:ext cx="4038000" cy="203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cxnSp>
        <p:nvCxnSpPr>
          <p:cNvPr id="119" name="Google Shape;119;p73"/>
          <p:cNvCxnSpPr/>
          <p:nvPr/>
        </p:nvCxnSpPr>
        <p:spPr>
          <a:xfrm>
            <a:off x="266975" y="4049175"/>
            <a:ext cx="4038000" cy="0"/>
          </a:xfrm>
          <a:prstGeom prst="straightConnector1">
            <a:avLst/>
          </a:prstGeom>
          <a:noFill/>
          <a:ln cap="flat" cmpd="sng" w="19050">
            <a:solidFill>
              <a:srgbClr val="BF9000"/>
            </a:solidFill>
            <a:prstDash val="solid"/>
            <a:round/>
            <a:headEnd len="sm" w="sm" type="none"/>
            <a:tailEnd len="sm" w="sm" type="none"/>
          </a:ln>
        </p:spPr>
      </p:cxnSp>
      <p:sp>
        <p:nvSpPr>
          <p:cNvPr id="120" name="Google Shape;120;p73"/>
          <p:cNvSpPr txBox="1"/>
          <p:nvPr>
            <p:ph idx="2" type="subTitle"/>
          </p:nvPr>
        </p:nvSpPr>
        <p:spPr>
          <a:xfrm>
            <a:off x="177925" y="4068000"/>
            <a:ext cx="4158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600"/>
              </a:spcBef>
              <a:spcAft>
                <a:spcPts val="0"/>
              </a:spcAft>
              <a:buClr>
                <a:schemeClr val="lt1"/>
              </a:buClr>
              <a:buSzPts val="1800"/>
              <a:buNone/>
              <a:defRPr>
                <a:solidFill>
                  <a:schemeClr val="lt1"/>
                </a:solidFill>
              </a:defRPr>
            </a:lvl1pPr>
            <a:lvl2pPr lvl="1" algn="l">
              <a:lnSpc>
                <a:spcPct val="100000"/>
              </a:lnSpc>
              <a:spcBef>
                <a:spcPts val="600"/>
              </a:spcBef>
              <a:spcAft>
                <a:spcPts val="0"/>
              </a:spcAft>
              <a:buClr>
                <a:schemeClr val="lt1"/>
              </a:buClr>
              <a:buSzPts val="2100"/>
              <a:buNone/>
              <a:defRPr sz="2100">
                <a:solidFill>
                  <a:schemeClr val="lt1"/>
                </a:solidFill>
              </a:defRPr>
            </a:lvl2pPr>
            <a:lvl3pPr lvl="2" algn="l">
              <a:lnSpc>
                <a:spcPct val="100000"/>
              </a:lnSpc>
              <a:spcBef>
                <a:spcPts val="600"/>
              </a:spcBef>
              <a:spcAft>
                <a:spcPts val="0"/>
              </a:spcAft>
              <a:buClr>
                <a:schemeClr val="lt1"/>
              </a:buClr>
              <a:buSzPts val="2100"/>
              <a:buNone/>
              <a:defRPr sz="2100">
                <a:solidFill>
                  <a:schemeClr val="lt1"/>
                </a:solidFill>
              </a:defRPr>
            </a:lvl3pPr>
            <a:lvl4pPr lvl="3" algn="l">
              <a:lnSpc>
                <a:spcPct val="100000"/>
              </a:lnSpc>
              <a:spcBef>
                <a:spcPts val="600"/>
              </a:spcBef>
              <a:spcAft>
                <a:spcPts val="0"/>
              </a:spcAft>
              <a:buClr>
                <a:schemeClr val="lt1"/>
              </a:buClr>
              <a:buSzPts val="2100"/>
              <a:buNone/>
              <a:defRPr sz="2100">
                <a:solidFill>
                  <a:schemeClr val="lt1"/>
                </a:solidFill>
              </a:defRPr>
            </a:lvl4pPr>
            <a:lvl5pPr lvl="4" algn="l">
              <a:lnSpc>
                <a:spcPct val="100000"/>
              </a:lnSpc>
              <a:spcBef>
                <a:spcPts val="600"/>
              </a:spcBef>
              <a:spcAft>
                <a:spcPts val="0"/>
              </a:spcAft>
              <a:buClr>
                <a:schemeClr val="lt1"/>
              </a:buClr>
              <a:buSzPts val="2100"/>
              <a:buNone/>
              <a:defRPr sz="2100">
                <a:solidFill>
                  <a:schemeClr val="lt1"/>
                </a:solidFill>
              </a:defRPr>
            </a:lvl5pPr>
            <a:lvl6pPr lvl="5" algn="l">
              <a:lnSpc>
                <a:spcPct val="100000"/>
              </a:lnSpc>
              <a:spcBef>
                <a:spcPts val="600"/>
              </a:spcBef>
              <a:spcAft>
                <a:spcPts val="0"/>
              </a:spcAft>
              <a:buClr>
                <a:schemeClr val="lt1"/>
              </a:buClr>
              <a:buSzPts val="2100"/>
              <a:buNone/>
              <a:defRPr sz="2100">
                <a:solidFill>
                  <a:schemeClr val="lt1"/>
                </a:solidFill>
              </a:defRPr>
            </a:lvl6pPr>
            <a:lvl7pPr lvl="6" algn="l">
              <a:lnSpc>
                <a:spcPct val="100000"/>
              </a:lnSpc>
              <a:spcBef>
                <a:spcPts val="600"/>
              </a:spcBef>
              <a:spcAft>
                <a:spcPts val="0"/>
              </a:spcAft>
              <a:buClr>
                <a:schemeClr val="lt1"/>
              </a:buClr>
              <a:buSzPts val="2100"/>
              <a:buNone/>
              <a:defRPr sz="2100">
                <a:solidFill>
                  <a:schemeClr val="lt1"/>
                </a:solidFill>
              </a:defRPr>
            </a:lvl7pPr>
            <a:lvl8pPr lvl="7" algn="l">
              <a:lnSpc>
                <a:spcPct val="100000"/>
              </a:lnSpc>
              <a:spcBef>
                <a:spcPts val="600"/>
              </a:spcBef>
              <a:spcAft>
                <a:spcPts val="0"/>
              </a:spcAft>
              <a:buClr>
                <a:schemeClr val="lt1"/>
              </a:buClr>
              <a:buSzPts val="2100"/>
              <a:buNone/>
              <a:defRPr sz="2100">
                <a:solidFill>
                  <a:schemeClr val="lt1"/>
                </a:solidFill>
              </a:defRPr>
            </a:lvl8pPr>
            <a:lvl9pPr lvl="8" algn="l">
              <a:lnSpc>
                <a:spcPct val="100000"/>
              </a:lnSpc>
              <a:spcBef>
                <a:spcPts val="60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121" name="Shape 121"/>
        <p:cNvGrpSpPr/>
        <p:nvPr/>
      </p:nvGrpSpPr>
      <p:grpSpPr>
        <a:xfrm>
          <a:off x="0" y="0"/>
          <a:ext cx="0" cy="0"/>
          <a:chOff x="0" y="0"/>
          <a:chExt cx="0" cy="0"/>
        </a:xfrm>
      </p:grpSpPr>
      <p:sp>
        <p:nvSpPr>
          <p:cNvPr id="122" name="Google Shape;122;p74"/>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7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4" name="Google Shape;124;p7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1800"/>
              <a:buNone/>
              <a:defRPr/>
            </a:lvl1pPr>
            <a:lvl2pPr lvl="1" algn="ctr">
              <a:lnSpc>
                <a:spcPct val="100000"/>
              </a:lnSpc>
              <a:spcBef>
                <a:spcPts val="600"/>
              </a:spcBef>
              <a:spcAft>
                <a:spcPts val="0"/>
              </a:spcAft>
              <a:buSzPts val="2100"/>
              <a:buNone/>
              <a:defRPr sz="2100"/>
            </a:lvl2pPr>
            <a:lvl3pPr lvl="2" algn="ctr">
              <a:lnSpc>
                <a:spcPct val="100000"/>
              </a:lnSpc>
              <a:spcBef>
                <a:spcPts val="600"/>
              </a:spcBef>
              <a:spcAft>
                <a:spcPts val="0"/>
              </a:spcAft>
              <a:buSzPts val="2100"/>
              <a:buNone/>
              <a:defRPr sz="2100"/>
            </a:lvl3pPr>
            <a:lvl4pPr lvl="3" algn="ctr">
              <a:lnSpc>
                <a:spcPct val="100000"/>
              </a:lnSpc>
              <a:spcBef>
                <a:spcPts val="600"/>
              </a:spcBef>
              <a:spcAft>
                <a:spcPts val="0"/>
              </a:spcAft>
              <a:buSzPts val="2100"/>
              <a:buNone/>
              <a:defRPr sz="2100"/>
            </a:lvl4pPr>
            <a:lvl5pPr lvl="4" algn="ctr">
              <a:lnSpc>
                <a:spcPct val="100000"/>
              </a:lnSpc>
              <a:spcBef>
                <a:spcPts val="600"/>
              </a:spcBef>
              <a:spcAft>
                <a:spcPts val="0"/>
              </a:spcAft>
              <a:buSzPts val="2100"/>
              <a:buNone/>
              <a:defRPr sz="2100"/>
            </a:lvl5pPr>
            <a:lvl6pPr lvl="5" algn="ctr">
              <a:lnSpc>
                <a:spcPct val="100000"/>
              </a:lnSpc>
              <a:spcBef>
                <a:spcPts val="600"/>
              </a:spcBef>
              <a:spcAft>
                <a:spcPts val="0"/>
              </a:spcAft>
              <a:buSzPts val="2100"/>
              <a:buNone/>
              <a:defRPr sz="2100"/>
            </a:lvl6pPr>
            <a:lvl7pPr lvl="6" algn="ctr">
              <a:lnSpc>
                <a:spcPct val="100000"/>
              </a:lnSpc>
              <a:spcBef>
                <a:spcPts val="600"/>
              </a:spcBef>
              <a:spcAft>
                <a:spcPts val="0"/>
              </a:spcAft>
              <a:buSzPts val="2100"/>
              <a:buNone/>
              <a:defRPr sz="2100"/>
            </a:lvl7pPr>
            <a:lvl8pPr lvl="7" algn="ctr">
              <a:lnSpc>
                <a:spcPct val="100000"/>
              </a:lnSpc>
              <a:spcBef>
                <a:spcPts val="600"/>
              </a:spcBef>
              <a:spcAft>
                <a:spcPts val="0"/>
              </a:spcAft>
              <a:buSzPts val="2100"/>
              <a:buNone/>
              <a:defRPr sz="2100"/>
            </a:lvl8pPr>
            <a:lvl9pPr lvl="8" algn="ctr">
              <a:lnSpc>
                <a:spcPct val="100000"/>
              </a:lnSpc>
              <a:spcBef>
                <a:spcPts val="600"/>
              </a:spcBef>
              <a:spcAft>
                <a:spcPts val="0"/>
              </a:spcAft>
              <a:buSzPts val="2100"/>
              <a:buNone/>
              <a:defRPr sz="2100"/>
            </a:lvl9pPr>
          </a:lstStyle>
          <a:p/>
        </p:txBody>
      </p:sp>
      <p:sp>
        <p:nvSpPr>
          <p:cNvPr id="125" name="Google Shape;125;p7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600"/>
              </a:spcBef>
              <a:spcAft>
                <a:spcPts val="0"/>
              </a:spcAft>
              <a:buSzPts val="1800"/>
              <a:buChar char="•"/>
              <a:defRPr/>
            </a:lvl1pPr>
            <a:lvl2pPr indent="-342900" lvl="1" marL="914400" algn="l">
              <a:lnSpc>
                <a:spcPct val="115000"/>
              </a:lnSpc>
              <a:spcBef>
                <a:spcPts val="600"/>
              </a:spcBef>
              <a:spcAft>
                <a:spcPts val="0"/>
              </a:spcAft>
              <a:buSzPts val="1800"/>
              <a:buChar char="•"/>
              <a:defRPr/>
            </a:lvl2pPr>
            <a:lvl3pPr indent="-342900" lvl="2" marL="1371600" algn="l">
              <a:lnSpc>
                <a:spcPct val="115000"/>
              </a:lnSpc>
              <a:spcBef>
                <a:spcPts val="600"/>
              </a:spcBef>
              <a:spcAft>
                <a:spcPts val="0"/>
              </a:spcAft>
              <a:buSzPts val="1800"/>
              <a:buChar char="•"/>
              <a:defRPr/>
            </a:lvl3pPr>
            <a:lvl4pPr indent="-342900" lvl="3" marL="1828800" algn="l">
              <a:lnSpc>
                <a:spcPct val="115000"/>
              </a:lnSpc>
              <a:spcBef>
                <a:spcPts val="600"/>
              </a:spcBef>
              <a:spcAft>
                <a:spcPts val="0"/>
              </a:spcAft>
              <a:buSzPts val="1800"/>
              <a:buChar char="•"/>
              <a:defRPr/>
            </a:lvl4pPr>
            <a:lvl5pPr indent="-342900" lvl="4" marL="2286000" algn="l">
              <a:lnSpc>
                <a:spcPct val="115000"/>
              </a:lnSpc>
              <a:spcBef>
                <a:spcPts val="600"/>
              </a:spcBef>
              <a:spcAft>
                <a:spcPts val="0"/>
              </a:spcAft>
              <a:buSzPts val="1800"/>
              <a:buChar char="•"/>
              <a:defRPr/>
            </a:lvl5pPr>
            <a:lvl6pPr indent="-342900" lvl="5" marL="2743200" algn="l">
              <a:lnSpc>
                <a:spcPct val="115000"/>
              </a:lnSpc>
              <a:spcBef>
                <a:spcPts val="600"/>
              </a:spcBef>
              <a:spcAft>
                <a:spcPts val="0"/>
              </a:spcAft>
              <a:buSzPts val="1800"/>
              <a:buChar char="•"/>
              <a:defRPr/>
            </a:lvl6pPr>
            <a:lvl7pPr indent="-342900" lvl="6" marL="3200400" algn="l">
              <a:lnSpc>
                <a:spcPct val="115000"/>
              </a:lnSpc>
              <a:spcBef>
                <a:spcPts val="600"/>
              </a:spcBef>
              <a:spcAft>
                <a:spcPts val="0"/>
              </a:spcAft>
              <a:buSzPts val="1800"/>
              <a:buChar char="•"/>
              <a:defRPr/>
            </a:lvl7pPr>
            <a:lvl8pPr indent="-342900" lvl="7" marL="3657600" algn="l">
              <a:lnSpc>
                <a:spcPct val="115000"/>
              </a:lnSpc>
              <a:spcBef>
                <a:spcPts val="600"/>
              </a:spcBef>
              <a:spcAft>
                <a:spcPts val="0"/>
              </a:spcAft>
              <a:buSzPts val="1800"/>
              <a:buChar char="•"/>
              <a:defRPr/>
            </a:lvl8pPr>
            <a:lvl9pPr indent="-342900" lvl="8" marL="4114800" algn="l">
              <a:lnSpc>
                <a:spcPct val="115000"/>
              </a:lnSpc>
              <a:spcBef>
                <a:spcPts val="600"/>
              </a:spcBef>
              <a:spcAft>
                <a:spcPts val="0"/>
              </a:spcAft>
              <a:buSzPts val="1800"/>
              <a:buChar char="•"/>
              <a:defRPr/>
            </a:lvl9pPr>
          </a:lstStyle>
          <a:p/>
        </p:txBody>
      </p:sp>
      <p:sp>
        <p:nvSpPr>
          <p:cNvPr id="126" name="Google Shape;126;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left">
  <p:cSld name="SECTION_TITLE_AND_DESCRIPTION_1_1_1">
    <p:spTree>
      <p:nvGrpSpPr>
        <p:cNvPr id="127" name="Shape 127"/>
        <p:cNvGrpSpPr/>
        <p:nvPr/>
      </p:nvGrpSpPr>
      <p:grpSpPr>
        <a:xfrm>
          <a:off x="0" y="0"/>
          <a:ext cx="0" cy="0"/>
          <a:chOff x="0" y="0"/>
          <a:chExt cx="0" cy="0"/>
        </a:xfrm>
      </p:grpSpPr>
      <p:sp>
        <p:nvSpPr>
          <p:cNvPr id="128" name="Google Shape;128;p75"/>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75"/>
          <p:cNvSpPr txBox="1"/>
          <p:nvPr>
            <p:ph idx="1" type="body"/>
          </p:nvPr>
        </p:nvSpPr>
        <p:spPr>
          <a:xfrm>
            <a:off x="4882900" y="1152150"/>
            <a:ext cx="3950100" cy="34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Char char="•"/>
              <a:defRPr/>
            </a:lvl1pPr>
            <a:lvl2pPr indent="-342900" lvl="1" marL="914400" algn="l">
              <a:lnSpc>
                <a:spcPct val="115000"/>
              </a:lnSpc>
              <a:spcBef>
                <a:spcPts val="600"/>
              </a:spcBef>
              <a:spcAft>
                <a:spcPts val="0"/>
              </a:spcAft>
              <a:buSzPts val="1800"/>
              <a:buChar char="•"/>
              <a:defRPr/>
            </a:lvl2pPr>
            <a:lvl3pPr indent="-342900" lvl="2" marL="1371600" algn="l">
              <a:lnSpc>
                <a:spcPct val="115000"/>
              </a:lnSpc>
              <a:spcBef>
                <a:spcPts val="600"/>
              </a:spcBef>
              <a:spcAft>
                <a:spcPts val="0"/>
              </a:spcAft>
              <a:buSzPts val="1800"/>
              <a:buChar char="•"/>
              <a:defRPr/>
            </a:lvl3pPr>
            <a:lvl4pPr indent="-342900" lvl="3" marL="1828800" algn="l">
              <a:lnSpc>
                <a:spcPct val="115000"/>
              </a:lnSpc>
              <a:spcBef>
                <a:spcPts val="600"/>
              </a:spcBef>
              <a:spcAft>
                <a:spcPts val="0"/>
              </a:spcAft>
              <a:buSzPts val="1800"/>
              <a:buChar char="•"/>
              <a:defRPr/>
            </a:lvl4pPr>
            <a:lvl5pPr indent="-342900" lvl="4" marL="2286000" algn="l">
              <a:lnSpc>
                <a:spcPct val="115000"/>
              </a:lnSpc>
              <a:spcBef>
                <a:spcPts val="600"/>
              </a:spcBef>
              <a:spcAft>
                <a:spcPts val="0"/>
              </a:spcAft>
              <a:buSzPts val="1800"/>
              <a:buChar char="•"/>
              <a:defRPr/>
            </a:lvl5pPr>
            <a:lvl6pPr indent="-342900" lvl="5" marL="2743200" algn="l">
              <a:lnSpc>
                <a:spcPct val="115000"/>
              </a:lnSpc>
              <a:spcBef>
                <a:spcPts val="600"/>
              </a:spcBef>
              <a:spcAft>
                <a:spcPts val="0"/>
              </a:spcAft>
              <a:buSzPts val="1800"/>
              <a:buChar char="•"/>
              <a:defRPr/>
            </a:lvl6pPr>
            <a:lvl7pPr indent="-342900" lvl="6" marL="3200400" algn="l">
              <a:lnSpc>
                <a:spcPct val="115000"/>
              </a:lnSpc>
              <a:spcBef>
                <a:spcPts val="600"/>
              </a:spcBef>
              <a:spcAft>
                <a:spcPts val="0"/>
              </a:spcAft>
              <a:buSzPts val="1800"/>
              <a:buChar char="•"/>
              <a:defRPr/>
            </a:lvl7pPr>
            <a:lvl8pPr indent="-342900" lvl="7" marL="3657600" algn="l">
              <a:lnSpc>
                <a:spcPct val="115000"/>
              </a:lnSpc>
              <a:spcBef>
                <a:spcPts val="600"/>
              </a:spcBef>
              <a:spcAft>
                <a:spcPts val="0"/>
              </a:spcAft>
              <a:buSzPts val="1800"/>
              <a:buChar char="•"/>
              <a:defRPr/>
            </a:lvl8pPr>
            <a:lvl9pPr indent="-342900" lvl="8" marL="4114800" algn="l">
              <a:lnSpc>
                <a:spcPct val="115000"/>
              </a:lnSpc>
              <a:spcBef>
                <a:spcPts val="600"/>
              </a:spcBef>
              <a:spcAft>
                <a:spcPts val="0"/>
              </a:spcAft>
              <a:buSzPts val="1800"/>
              <a:buChar char="•"/>
              <a:defRPr/>
            </a:lvl9pPr>
          </a:lstStyle>
          <a:p/>
        </p:txBody>
      </p:sp>
      <p:sp>
        <p:nvSpPr>
          <p:cNvPr id="131" name="Google Shape;131;p75"/>
          <p:cNvSpPr txBox="1"/>
          <p:nvPr>
            <p:ph idx="2" type="body"/>
          </p:nvPr>
        </p:nvSpPr>
        <p:spPr>
          <a:xfrm>
            <a:off x="310900" y="448050"/>
            <a:ext cx="3950100" cy="4124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Char char="•"/>
              <a:defRPr/>
            </a:lvl1pPr>
            <a:lvl2pPr indent="-342900" lvl="1" marL="914400" algn="l">
              <a:lnSpc>
                <a:spcPct val="115000"/>
              </a:lnSpc>
              <a:spcBef>
                <a:spcPts val="600"/>
              </a:spcBef>
              <a:spcAft>
                <a:spcPts val="0"/>
              </a:spcAft>
              <a:buSzPts val="1800"/>
              <a:buChar char="•"/>
              <a:defRPr/>
            </a:lvl2pPr>
            <a:lvl3pPr indent="-342900" lvl="2" marL="1371600" algn="l">
              <a:lnSpc>
                <a:spcPct val="115000"/>
              </a:lnSpc>
              <a:spcBef>
                <a:spcPts val="600"/>
              </a:spcBef>
              <a:spcAft>
                <a:spcPts val="0"/>
              </a:spcAft>
              <a:buSzPts val="1800"/>
              <a:buChar char="•"/>
              <a:defRPr/>
            </a:lvl3pPr>
            <a:lvl4pPr indent="-342900" lvl="3" marL="1828800" algn="l">
              <a:lnSpc>
                <a:spcPct val="115000"/>
              </a:lnSpc>
              <a:spcBef>
                <a:spcPts val="600"/>
              </a:spcBef>
              <a:spcAft>
                <a:spcPts val="0"/>
              </a:spcAft>
              <a:buSzPts val="1800"/>
              <a:buChar char="•"/>
              <a:defRPr/>
            </a:lvl4pPr>
            <a:lvl5pPr indent="-342900" lvl="4" marL="2286000" algn="l">
              <a:lnSpc>
                <a:spcPct val="115000"/>
              </a:lnSpc>
              <a:spcBef>
                <a:spcPts val="600"/>
              </a:spcBef>
              <a:spcAft>
                <a:spcPts val="0"/>
              </a:spcAft>
              <a:buSzPts val="1800"/>
              <a:buChar char="•"/>
              <a:defRPr/>
            </a:lvl5pPr>
            <a:lvl6pPr indent="-342900" lvl="5" marL="2743200" algn="l">
              <a:lnSpc>
                <a:spcPct val="115000"/>
              </a:lnSpc>
              <a:spcBef>
                <a:spcPts val="600"/>
              </a:spcBef>
              <a:spcAft>
                <a:spcPts val="0"/>
              </a:spcAft>
              <a:buSzPts val="1800"/>
              <a:buChar char="•"/>
              <a:defRPr/>
            </a:lvl6pPr>
            <a:lvl7pPr indent="-342900" lvl="6" marL="3200400" algn="l">
              <a:lnSpc>
                <a:spcPct val="115000"/>
              </a:lnSpc>
              <a:spcBef>
                <a:spcPts val="600"/>
              </a:spcBef>
              <a:spcAft>
                <a:spcPts val="0"/>
              </a:spcAft>
              <a:buSzPts val="1800"/>
              <a:buChar char="•"/>
              <a:defRPr/>
            </a:lvl7pPr>
            <a:lvl8pPr indent="-342900" lvl="7" marL="3657600" algn="l">
              <a:lnSpc>
                <a:spcPct val="115000"/>
              </a:lnSpc>
              <a:spcBef>
                <a:spcPts val="600"/>
              </a:spcBef>
              <a:spcAft>
                <a:spcPts val="0"/>
              </a:spcAft>
              <a:buSzPts val="1800"/>
              <a:buChar char="•"/>
              <a:defRPr/>
            </a:lvl8pPr>
            <a:lvl9pPr indent="-342900" lvl="8" marL="4114800" algn="l">
              <a:lnSpc>
                <a:spcPct val="115000"/>
              </a:lnSpc>
              <a:spcBef>
                <a:spcPts val="600"/>
              </a:spcBef>
              <a:spcAft>
                <a:spcPts val="0"/>
              </a:spcAft>
              <a:buSzPts val="1800"/>
              <a:buChar char="•"/>
              <a:defRPr/>
            </a:lvl9pPr>
          </a:lstStyle>
          <a:p/>
        </p:txBody>
      </p:sp>
      <p:sp>
        <p:nvSpPr>
          <p:cNvPr id="132" name="Google Shape;132;p75"/>
          <p:cNvSpPr txBox="1"/>
          <p:nvPr>
            <p:ph type="title"/>
          </p:nvPr>
        </p:nvSpPr>
        <p:spPr>
          <a:xfrm>
            <a:off x="4882900" y="445025"/>
            <a:ext cx="3950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33" name="Google Shape;133;p75"/>
          <p:cNvPicPr preferRelativeResize="0"/>
          <p:nvPr/>
        </p:nvPicPr>
        <p:blipFill rotWithShape="1">
          <a:blip r:embed="rId2">
            <a:alphaModFix/>
          </a:blip>
          <a:srcRect b="0" l="0" r="0" t="0"/>
          <a:stretch/>
        </p:blipFill>
        <p:spPr>
          <a:xfrm>
            <a:off x="0" y="4983478"/>
            <a:ext cx="457200" cy="16002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Heading">
  <p:cSld name="SECTION_TITLE_AND_DESCRIPTION_1_1_1_1">
    <p:spTree>
      <p:nvGrpSpPr>
        <p:cNvPr id="134" name="Shape 134"/>
        <p:cNvGrpSpPr/>
        <p:nvPr/>
      </p:nvGrpSpPr>
      <p:grpSpPr>
        <a:xfrm>
          <a:off x="0" y="0"/>
          <a:ext cx="0" cy="0"/>
          <a:chOff x="0" y="0"/>
          <a:chExt cx="0" cy="0"/>
        </a:xfrm>
      </p:grpSpPr>
      <p:sp>
        <p:nvSpPr>
          <p:cNvPr id="135" name="Google Shape;135;p76"/>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76"/>
          <p:cNvSpPr txBox="1"/>
          <p:nvPr>
            <p:ph idx="1" type="body"/>
          </p:nvPr>
        </p:nvSpPr>
        <p:spPr>
          <a:xfrm>
            <a:off x="4882900" y="1152150"/>
            <a:ext cx="3950100" cy="34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Char char="•"/>
              <a:defRPr/>
            </a:lvl1pPr>
            <a:lvl2pPr indent="-342900" lvl="1" marL="914400" algn="l">
              <a:lnSpc>
                <a:spcPct val="115000"/>
              </a:lnSpc>
              <a:spcBef>
                <a:spcPts val="600"/>
              </a:spcBef>
              <a:spcAft>
                <a:spcPts val="0"/>
              </a:spcAft>
              <a:buSzPts val="1800"/>
              <a:buChar char="•"/>
              <a:defRPr/>
            </a:lvl2pPr>
            <a:lvl3pPr indent="-342900" lvl="2" marL="1371600" algn="l">
              <a:lnSpc>
                <a:spcPct val="115000"/>
              </a:lnSpc>
              <a:spcBef>
                <a:spcPts val="600"/>
              </a:spcBef>
              <a:spcAft>
                <a:spcPts val="0"/>
              </a:spcAft>
              <a:buSzPts val="1800"/>
              <a:buChar char="•"/>
              <a:defRPr/>
            </a:lvl3pPr>
            <a:lvl4pPr indent="-342900" lvl="3" marL="1828800" algn="l">
              <a:lnSpc>
                <a:spcPct val="115000"/>
              </a:lnSpc>
              <a:spcBef>
                <a:spcPts val="600"/>
              </a:spcBef>
              <a:spcAft>
                <a:spcPts val="0"/>
              </a:spcAft>
              <a:buSzPts val="1800"/>
              <a:buChar char="•"/>
              <a:defRPr/>
            </a:lvl4pPr>
            <a:lvl5pPr indent="-342900" lvl="4" marL="2286000" algn="l">
              <a:lnSpc>
                <a:spcPct val="115000"/>
              </a:lnSpc>
              <a:spcBef>
                <a:spcPts val="600"/>
              </a:spcBef>
              <a:spcAft>
                <a:spcPts val="0"/>
              </a:spcAft>
              <a:buSzPts val="1800"/>
              <a:buChar char="•"/>
              <a:defRPr/>
            </a:lvl5pPr>
            <a:lvl6pPr indent="-342900" lvl="5" marL="2743200" algn="l">
              <a:lnSpc>
                <a:spcPct val="115000"/>
              </a:lnSpc>
              <a:spcBef>
                <a:spcPts val="600"/>
              </a:spcBef>
              <a:spcAft>
                <a:spcPts val="0"/>
              </a:spcAft>
              <a:buSzPts val="1800"/>
              <a:buChar char="•"/>
              <a:defRPr/>
            </a:lvl6pPr>
            <a:lvl7pPr indent="-342900" lvl="6" marL="3200400" algn="l">
              <a:lnSpc>
                <a:spcPct val="115000"/>
              </a:lnSpc>
              <a:spcBef>
                <a:spcPts val="600"/>
              </a:spcBef>
              <a:spcAft>
                <a:spcPts val="0"/>
              </a:spcAft>
              <a:buSzPts val="1800"/>
              <a:buChar char="•"/>
              <a:defRPr/>
            </a:lvl7pPr>
            <a:lvl8pPr indent="-342900" lvl="7" marL="3657600" algn="l">
              <a:lnSpc>
                <a:spcPct val="115000"/>
              </a:lnSpc>
              <a:spcBef>
                <a:spcPts val="600"/>
              </a:spcBef>
              <a:spcAft>
                <a:spcPts val="0"/>
              </a:spcAft>
              <a:buSzPts val="1800"/>
              <a:buChar char="•"/>
              <a:defRPr/>
            </a:lvl8pPr>
            <a:lvl9pPr indent="-342900" lvl="8" marL="4114800" algn="l">
              <a:lnSpc>
                <a:spcPct val="115000"/>
              </a:lnSpc>
              <a:spcBef>
                <a:spcPts val="600"/>
              </a:spcBef>
              <a:spcAft>
                <a:spcPts val="0"/>
              </a:spcAft>
              <a:buSzPts val="1800"/>
              <a:buChar char="•"/>
              <a:defRPr/>
            </a:lvl9pPr>
          </a:lstStyle>
          <a:p/>
        </p:txBody>
      </p:sp>
      <p:sp>
        <p:nvSpPr>
          <p:cNvPr id="138" name="Google Shape;138;p76"/>
          <p:cNvSpPr txBox="1"/>
          <p:nvPr>
            <p:ph idx="2" type="body"/>
          </p:nvPr>
        </p:nvSpPr>
        <p:spPr>
          <a:xfrm>
            <a:off x="310900" y="448050"/>
            <a:ext cx="3950100" cy="4124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Char char="•"/>
              <a:defRPr/>
            </a:lvl1pPr>
            <a:lvl2pPr indent="-342900" lvl="1" marL="914400" algn="l">
              <a:lnSpc>
                <a:spcPct val="115000"/>
              </a:lnSpc>
              <a:spcBef>
                <a:spcPts val="600"/>
              </a:spcBef>
              <a:spcAft>
                <a:spcPts val="0"/>
              </a:spcAft>
              <a:buSzPts val="1800"/>
              <a:buChar char="•"/>
              <a:defRPr/>
            </a:lvl2pPr>
            <a:lvl3pPr indent="-342900" lvl="2" marL="1371600" algn="l">
              <a:lnSpc>
                <a:spcPct val="115000"/>
              </a:lnSpc>
              <a:spcBef>
                <a:spcPts val="600"/>
              </a:spcBef>
              <a:spcAft>
                <a:spcPts val="0"/>
              </a:spcAft>
              <a:buSzPts val="1800"/>
              <a:buChar char="•"/>
              <a:defRPr/>
            </a:lvl3pPr>
            <a:lvl4pPr indent="-342900" lvl="3" marL="1828800" algn="l">
              <a:lnSpc>
                <a:spcPct val="115000"/>
              </a:lnSpc>
              <a:spcBef>
                <a:spcPts val="600"/>
              </a:spcBef>
              <a:spcAft>
                <a:spcPts val="0"/>
              </a:spcAft>
              <a:buSzPts val="1800"/>
              <a:buChar char="•"/>
              <a:defRPr/>
            </a:lvl4pPr>
            <a:lvl5pPr indent="-342900" lvl="4" marL="2286000" algn="l">
              <a:lnSpc>
                <a:spcPct val="115000"/>
              </a:lnSpc>
              <a:spcBef>
                <a:spcPts val="600"/>
              </a:spcBef>
              <a:spcAft>
                <a:spcPts val="0"/>
              </a:spcAft>
              <a:buSzPts val="1800"/>
              <a:buChar char="•"/>
              <a:defRPr/>
            </a:lvl5pPr>
            <a:lvl6pPr indent="-342900" lvl="5" marL="2743200" algn="l">
              <a:lnSpc>
                <a:spcPct val="115000"/>
              </a:lnSpc>
              <a:spcBef>
                <a:spcPts val="600"/>
              </a:spcBef>
              <a:spcAft>
                <a:spcPts val="0"/>
              </a:spcAft>
              <a:buSzPts val="1800"/>
              <a:buChar char="•"/>
              <a:defRPr/>
            </a:lvl6pPr>
            <a:lvl7pPr indent="-342900" lvl="6" marL="3200400" algn="l">
              <a:lnSpc>
                <a:spcPct val="115000"/>
              </a:lnSpc>
              <a:spcBef>
                <a:spcPts val="600"/>
              </a:spcBef>
              <a:spcAft>
                <a:spcPts val="0"/>
              </a:spcAft>
              <a:buSzPts val="1800"/>
              <a:buChar char="•"/>
              <a:defRPr/>
            </a:lvl7pPr>
            <a:lvl8pPr indent="-342900" lvl="7" marL="3657600" algn="l">
              <a:lnSpc>
                <a:spcPct val="115000"/>
              </a:lnSpc>
              <a:spcBef>
                <a:spcPts val="600"/>
              </a:spcBef>
              <a:spcAft>
                <a:spcPts val="0"/>
              </a:spcAft>
              <a:buSzPts val="1800"/>
              <a:buChar char="•"/>
              <a:defRPr/>
            </a:lvl8pPr>
            <a:lvl9pPr indent="-342900" lvl="8" marL="4114800" algn="l">
              <a:lnSpc>
                <a:spcPct val="115000"/>
              </a:lnSpc>
              <a:spcBef>
                <a:spcPts val="600"/>
              </a:spcBef>
              <a:spcAft>
                <a:spcPts val="0"/>
              </a:spcAft>
              <a:buSzPts val="1800"/>
              <a:buChar char="•"/>
              <a:defRPr/>
            </a:lvl9pPr>
          </a:lstStyle>
          <a:p/>
        </p:txBody>
      </p:sp>
      <p:sp>
        <p:nvSpPr>
          <p:cNvPr id="139" name="Google Shape;139;p76"/>
          <p:cNvSpPr txBox="1"/>
          <p:nvPr>
            <p:ph idx="3" type="subTitle"/>
          </p:nvPr>
        </p:nvSpPr>
        <p:spPr>
          <a:xfrm>
            <a:off x="225450" y="3943400"/>
            <a:ext cx="4045200" cy="465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600"/>
              </a:spcBef>
              <a:spcAft>
                <a:spcPts val="0"/>
              </a:spcAft>
              <a:buSzPts val="1800"/>
              <a:buNone/>
              <a:defRPr/>
            </a:lvl1pPr>
            <a:lvl2pPr lvl="1" algn="ctr">
              <a:lnSpc>
                <a:spcPct val="100000"/>
              </a:lnSpc>
              <a:spcBef>
                <a:spcPts val="600"/>
              </a:spcBef>
              <a:spcAft>
                <a:spcPts val="0"/>
              </a:spcAft>
              <a:buSzPts val="2100"/>
              <a:buNone/>
              <a:defRPr sz="2100"/>
            </a:lvl2pPr>
            <a:lvl3pPr lvl="2" algn="ctr">
              <a:lnSpc>
                <a:spcPct val="100000"/>
              </a:lnSpc>
              <a:spcBef>
                <a:spcPts val="600"/>
              </a:spcBef>
              <a:spcAft>
                <a:spcPts val="0"/>
              </a:spcAft>
              <a:buSzPts val="2100"/>
              <a:buNone/>
              <a:defRPr sz="2100"/>
            </a:lvl3pPr>
            <a:lvl4pPr lvl="3" algn="ctr">
              <a:lnSpc>
                <a:spcPct val="100000"/>
              </a:lnSpc>
              <a:spcBef>
                <a:spcPts val="600"/>
              </a:spcBef>
              <a:spcAft>
                <a:spcPts val="0"/>
              </a:spcAft>
              <a:buSzPts val="2100"/>
              <a:buNone/>
              <a:defRPr sz="2100"/>
            </a:lvl4pPr>
            <a:lvl5pPr lvl="4" algn="ctr">
              <a:lnSpc>
                <a:spcPct val="100000"/>
              </a:lnSpc>
              <a:spcBef>
                <a:spcPts val="600"/>
              </a:spcBef>
              <a:spcAft>
                <a:spcPts val="0"/>
              </a:spcAft>
              <a:buSzPts val="2100"/>
              <a:buNone/>
              <a:defRPr sz="2100"/>
            </a:lvl5pPr>
            <a:lvl6pPr lvl="5" algn="ctr">
              <a:lnSpc>
                <a:spcPct val="100000"/>
              </a:lnSpc>
              <a:spcBef>
                <a:spcPts val="600"/>
              </a:spcBef>
              <a:spcAft>
                <a:spcPts val="0"/>
              </a:spcAft>
              <a:buSzPts val="2100"/>
              <a:buNone/>
              <a:defRPr sz="2100"/>
            </a:lvl6pPr>
            <a:lvl7pPr lvl="6" algn="ctr">
              <a:lnSpc>
                <a:spcPct val="100000"/>
              </a:lnSpc>
              <a:spcBef>
                <a:spcPts val="600"/>
              </a:spcBef>
              <a:spcAft>
                <a:spcPts val="0"/>
              </a:spcAft>
              <a:buSzPts val="2100"/>
              <a:buNone/>
              <a:defRPr sz="2100"/>
            </a:lvl7pPr>
            <a:lvl8pPr lvl="7" algn="ctr">
              <a:lnSpc>
                <a:spcPct val="100000"/>
              </a:lnSpc>
              <a:spcBef>
                <a:spcPts val="600"/>
              </a:spcBef>
              <a:spcAft>
                <a:spcPts val="0"/>
              </a:spcAft>
              <a:buSzPts val="2100"/>
              <a:buNone/>
              <a:defRPr sz="2100"/>
            </a:lvl8pPr>
            <a:lvl9pPr lvl="8" algn="ctr">
              <a:lnSpc>
                <a:spcPct val="100000"/>
              </a:lnSpc>
              <a:spcBef>
                <a:spcPts val="600"/>
              </a:spcBef>
              <a:spcAft>
                <a:spcPts val="0"/>
              </a:spcAft>
              <a:buSzPts val="2100"/>
              <a:buNone/>
              <a:defRPr sz="2100"/>
            </a:lvl9pPr>
          </a:lstStyle>
          <a:p/>
        </p:txBody>
      </p:sp>
      <p:sp>
        <p:nvSpPr>
          <p:cNvPr id="140" name="Google Shape;140;p76"/>
          <p:cNvSpPr txBox="1"/>
          <p:nvPr>
            <p:ph type="title"/>
          </p:nvPr>
        </p:nvSpPr>
        <p:spPr>
          <a:xfrm>
            <a:off x="208450" y="3418425"/>
            <a:ext cx="39501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pic>
        <p:nvPicPr>
          <p:cNvPr id="141" name="Google Shape;141;p76"/>
          <p:cNvPicPr preferRelativeResize="0"/>
          <p:nvPr/>
        </p:nvPicPr>
        <p:blipFill rotWithShape="1">
          <a:blip r:embed="rId2">
            <a:alphaModFix/>
          </a:blip>
          <a:srcRect b="0" l="0" r="0" t="0"/>
          <a:stretch/>
        </p:blipFill>
        <p:spPr>
          <a:xfrm>
            <a:off x="0" y="4983478"/>
            <a:ext cx="457200" cy="16002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42" name="Shape 142"/>
        <p:cNvGrpSpPr/>
        <p:nvPr/>
      </p:nvGrpSpPr>
      <p:grpSpPr>
        <a:xfrm>
          <a:off x="0" y="0"/>
          <a:ext cx="0" cy="0"/>
          <a:chOff x="0" y="0"/>
          <a:chExt cx="0" cy="0"/>
        </a:xfrm>
      </p:grpSpPr>
      <p:sp>
        <p:nvSpPr>
          <p:cNvPr id="143" name="Google Shape;143;p7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4" name="Google Shape;144;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right">
  <p:cSld name="SECTION_TITLE_AND_DESCRIPTION_1_2">
    <p:spTree>
      <p:nvGrpSpPr>
        <p:cNvPr id="145" name="Shape 145"/>
        <p:cNvGrpSpPr/>
        <p:nvPr/>
      </p:nvGrpSpPr>
      <p:grpSpPr>
        <a:xfrm>
          <a:off x="0" y="0"/>
          <a:ext cx="0" cy="0"/>
          <a:chOff x="0" y="0"/>
          <a:chExt cx="0" cy="0"/>
        </a:xfrm>
      </p:grpSpPr>
      <p:sp>
        <p:nvSpPr>
          <p:cNvPr id="146" name="Google Shape;146;p78"/>
          <p:cNvSpPr/>
          <p:nvPr/>
        </p:nvSpPr>
        <p:spPr>
          <a:xfrm>
            <a:off x="457200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78"/>
          <p:cNvSpPr txBox="1"/>
          <p:nvPr>
            <p:ph idx="1" type="body"/>
          </p:nvPr>
        </p:nvSpPr>
        <p:spPr>
          <a:xfrm>
            <a:off x="311700" y="1152150"/>
            <a:ext cx="3950100" cy="34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Char char="•"/>
              <a:defRPr/>
            </a:lvl1pPr>
            <a:lvl2pPr indent="-342900" lvl="1" marL="914400" algn="l">
              <a:lnSpc>
                <a:spcPct val="115000"/>
              </a:lnSpc>
              <a:spcBef>
                <a:spcPts val="600"/>
              </a:spcBef>
              <a:spcAft>
                <a:spcPts val="0"/>
              </a:spcAft>
              <a:buSzPts val="1800"/>
              <a:buChar char="•"/>
              <a:defRPr/>
            </a:lvl2pPr>
            <a:lvl3pPr indent="-342900" lvl="2" marL="1371600" algn="l">
              <a:lnSpc>
                <a:spcPct val="115000"/>
              </a:lnSpc>
              <a:spcBef>
                <a:spcPts val="600"/>
              </a:spcBef>
              <a:spcAft>
                <a:spcPts val="0"/>
              </a:spcAft>
              <a:buSzPts val="1800"/>
              <a:buChar char="•"/>
              <a:defRPr/>
            </a:lvl3pPr>
            <a:lvl4pPr indent="-342900" lvl="3" marL="1828800" algn="l">
              <a:lnSpc>
                <a:spcPct val="115000"/>
              </a:lnSpc>
              <a:spcBef>
                <a:spcPts val="600"/>
              </a:spcBef>
              <a:spcAft>
                <a:spcPts val="0"/>
              </a:spcAft>
              <a:buSzPts val="1800"/>
              <a:buChar char="•"/>
              <a:defRPr/>
            </a:lvl4pPr>
            <a:lvl5pPr indent="-342900" lvl="4" marL="2286000" algn="l">
              <a:lnSpc>
                <a:spcPct val="115000"/>
              </a:lnSpc>
              <a:spcBef>
                <a:spcPts val="600"/>
              </a:spcBef>
              <a:spcAft>
                <a:spcPts val="0"/>
              </a:spcAft>
              <a:buSzPts val="1800"/>
              <a:buChar char="•"/>
              <a:defRPr/>
            </a:lvl5pPr>
            <a:lvl6pPr indent="-342900" lvl="5" marL="2743200" algn="l">
              <a:lnSpc>
                <a:spcPct val="115000"/>
              </a:lnSpc>
              <a:spcBef>
                <a:spcPts val="600"/>
              </a:spcBef>
              <a:spcAft>
                <a:spcPts val="0"/>
              </a:spcAft>
              <a:buSzPts val="1800"/>
              <a:buChar char="•"/>
              <a:defRPr/>
            </a:lvl6pPr>
            <a:lvl7pPr indent="-342900" lvl="6" marL="3200400" algn="l">
              <a:lnSpc>
                <a:spcPct val="115000"/>
              </a:lnSpc>
              <a:spcBef>
                <a:spcPts val="600"/>
              </a:spcBef>
              <a:spcAft>
                <a:spcPts val="0"/>
              </a:spcAft>
              <a:buSzPts val="1800"/>
              <a:buChar char="•"/>
              <a:defRPr/>
            </a:lvl7pPr>
            <a:lvl8pPr indent="-342900" lvl="7" marL="3657600" algn="l">
              <a:lnSpc>
                <a:spcPct val="115000"/>
              </a:lnSpc>
              <a:spcBef>
                <a:spcPts val="600"/>
              </a:spcBef>
              <a:spcAft>
                <a:spcPts val="0"/>
              </a:spcAft>
              <a:buSzPts val="1800"/>
              <a:buChar char="•"/>
              <a:defRPr/>
            </a:lvl8pPr>
            <a:lvl9pPr indent="-342900" lvl="8" marL="4114800" algn="l">
              <a:lnSpc>
                <a:spcPct val="115000"/>
              </a:lnSpc>
              <a:spcBef>
                <a:spcPts val="600"/>
              </a:spcBef>
              <a:spcAft>
                <a:spcPts val="0"/>
              </a:spcAft>
              <a:buSzPts val="1800"/>
              <a:buChar char="•"/>
              <a:defRPr/>
            </a:lvl9pPr>
          </a:lstStyle>
          <a:p/>
        </p:txBody>
      </p:sp>
      <p:sp>
        <p:nvSpPr>
          <p:cNvPr id="149" name="Google Shape;149;p78"/>
          <p:cNvSpPr txBox="1"/>
          <p:nvPr>
            <p:ph idx="2" type="body"/>
          </p:nvPr>
        </p:nvSpPr>
        <p:spPr>
          <a:xfrm>
            <a:off x="4882900" y="448050"/>
            <a:ext cx="3950100" cy="4124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Char char="•"/>
              <a:defRPr/>
            </a:lvl1pPr>
            <a:lvl2pPr indent="-342900" lvl="1" marL="914400" algn="l">
              <a:lnSpc>
                <a:spcPct val="115000"/>
              </a:lnSpc>
              <a:spcBef>
                <a:spcPts val="600"/>
              </a:spcBef>
              <a:spcAft>
                <a:spcPts val="0"/>
              </a:spcAft>
              <a:buSzPts val="1800"/>
              <a:buChar char="•"/>
              <a:defRPr/>
            </a:lvl2pPr>
            <a:lvl3pPr indent="-342900" lvl="2" marL="1371600" algn="l">
              <a:lnSpc>
                <a:spcPct val="115000"/>
              </a:lnSpc>
              <a:spcBef>
                <a:spcPts val="600"/>
              </a:spcBef>
              <a:spcAft>
                <a:spcPts val="0"/>
              </a:spcAft>
              <a:buSzPts val="1800"/>
              <a:buChar char="•"/>
              <a:defRPr/>
            </a:lvl3pPr>
            <a:lvl4pPr indent="-342900" lvl="3" marL="1828800" algn="l">
              <a:lnSpc>
                <a:spcPct val="115000"/>
              </a:lnSpc>
              <a:spcBef>
                <a:spcPts val="600"/>
              </a:spcBef>
              <a:spcAft>
                <a:spcPts val="0"/>
              </a:spcAft>
              <a:buSzPts val="1800"/>
              <a:buChar char="•"/>
              <a:defRPr/>
            </a:lvl4pPr>
            <a:lvl5pPr indent="-342900" lvl="4" marL="2286000" algn="l">
              <a:lnSpc>
                <a:spcPct val="115000"/>
              </a:lnSpc>
              <a:spcBef>
                <a:spcPts val="600"/>
              </a:spcBef>
              <a:spcAft>
                <a:spcPts val="0"/>
              </a:spcAft>
              <a:buSzPts val="1800"/>
              <a:buChar char="•"/>
              <a:defRPr/>
            </a:lvl5pPr>
            <a:lvl6pPr indent="-342900" lvl="5" marL="2743200" algn="l">
              <a:lnSpc>
                <a:spcPct val="115000"/>
              </a:lnSpc>
              <a:spcBef>
                <a:spcPts val="600"/>
              </a:spcBef>
              <a:spcAft>
                <a:spcPts val="0"/>
              </a:spcAft>
              <a:buSzPts val="1800"/>
              <a:buChar char="•"/>
              <a:defRPr/>
            </a:lvl6pPr>
            <a:lvl7pPr indent="-342900" lvl="6" marL="3200400" algn="l">
              <a:lnSpc>
                <a:spcPct val="115000"/>
              </a:lnSpc>
              <a:spcBef>
                <a:spcPts val="600"/>
              </a:spcBef>
              <a:spcAft>
                <a:spcPts val="0"/>
              </a:spcAft>
              <a:buSzPts val="1800"/>
              <a:buChar char="•"/>
              <a:defRPr/>
            </a:lvl7pPr>
            <a:lvl8pPr indent="-342900" lvl="7" marL="3657600" algn="l">
              <a:lnSpc>
                <a:spcPct val="115000"/>
              </a:lnSpc>
              <a:spcBef>
                <a:spcPts val="600"/>
              </a:spcBef>
              <a:spcAft>
                <a:spcPts val="0"/>
              </a:spcAft>
              <a:buSzPts val="1800"/>
              <a:buChar char="•"/>
              <a:defRPr/>
            </a:lvl8pPr>
            <a:lvl9pPr indent="-342900" lvl="8" marL="4114800" algn="l">
              <a:lnSpc>
                <a:spcPct val="115000"/>
              </a:lnSpc>
              <a:spcBef>
                <a:spcPts val="600"/>
              </a:spcBef>
              <a:spcAft>
                <a:spcPts val="0"/>
              </a:spcAft>
              <a:buSzPts val="1800"/>
              <a:buChar char="•"/>
              <a:defRPr/>
            </a:lvl9pPr>
          </a:lstStyle>
          <a:p/>
        </p:txBody>
      </p:sp>
      <p:sp>
        <p:nvSpPr>
          <p:cNvPr id="150" name="Google Shape;150;p78"/>
          <p:cNvSpPr txBox="1"/>
          <p:nvPr>
            <p:ph type="title"/>
          </p:nvPr>
        </p:nvSpPr>
        <p:spPr>
          <a:xfrm>
            <a:off x="311700" y="445025"/>
            <a:ext cx="3950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SECTION_TITLE_AND_DESCRIPTION_1">
    <p:spTree>
      <p:nvGrpSpPr>
        <p:cNvPr id="18" name="Shape 18"/>
        <p:cNvGrpSpPr/>
        <p:nvPr/>
      </p:nvGrpSpPr>
      <p:grpSpPr>
        <a:xfrm>
          <a:off x="0" y="0"/>
          <a:ext cx="0" cy="0"/>
          <a:chOff x="0" y="0"/>
          <a:chExt cx="0" cy="0"/>
        </a:xfrm>
      </p:grpSpPr>
      <p:sp>
        <p:nvSpPr>
          <p:cNvPr id="19" name="Google Shape;19;p57"/>
          <p:cNvSpPr/>
          <p:nvPr/>
        </p:nvSpPr>
        <p:spPr>
          <a:xfrm>
            <a:off x="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57"/>
          <p:cNvSpPr txBox="1"/>
          <p:nvPr>
            <p:ph idx="1" type="body"/>
          </p:nvPr>
        </p:nvSpPr>
        <p:spPr>
          <a:xfrm>
            <a:off x="4812375" y="402198"/>
            <a:ext cx="3999900" cy="42609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1pPr>
            <a:lvl2pPr indent="-342900" lvl="1" marL="914400" algn="l">
              <a:lnSpc>
                <a:spcPct val="115000"/>
              </a:lnSpc>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2pPr>
            <a:lvl3pPr indent="-342900" lvl="2" marL="1371600" algn="l">
              <a:lnSpc>
                <a:spcPct val="115000"/>
              </a:lnSpc>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3pPr>
            <a:lvl4pPr indent="-342900" lvl="3" marL="1828800" algn="l">
              <a:lnSpc>
                <a:spcPct val="115000"/>
              </a:lnSpc>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4pPr>
            <a:lvl5pPr indent="-342900" lvl="4" marL="2286000" algn="l">
              <a:lnSpc>
                <a:spcPct val="115000"/>
              </a:lnSpc>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5pPr>
            <a:lvl6pPr indent="-342900" lvl="5" marL="2743200" algn="l">
              <a:lnSpc>
                <a:spcPct val="115000"/>
              </a:lnSpc>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6pPr>
            <a:lvl7pPr indent="-342900" lvl="6" marL="3200400" algn="l">
              <a:lnSpc>
                <a:spcPct val="115000"/>
              </a:lnSpc>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7pPr>
            <a:lvl8pPr indent="-342900" lvl="7" marL="3657600" algn="l">
              <a:lnSpc>
                <a:spcPct val="115000"/>
              </a:lnSpc>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8pPr>
            <a:lvl9pPr indent="-342900" lvl="8" marL="4114800" algn="l">
              <a:lnSpc>
                <a:spcPct val="115000"/>
              </a:lnSpc>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9pPr>
          </a:lstStyle>
          <a:p/>
        </p:txBody>
      </p:sp>
      <p:sp>
        <p:nvSpPr>
          <p:cNvPr id="22" name="Google Shape;22;p57"/>
          <p:cNvSpPr txBox="1"/>
          <p:nvPr>
            <p:ph type="title"/>
          </p:nvPr>
        </p:nvSpPr>
        <p:spPr>
          <a:xfrm>
            <a:off x="177925" y="2003300"/>
            <a:ext cx="4038000" cy="2037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cxnSp>
        <p:nvCxnSpPr>
          <p:cNvPr id="23" name="Google Shape;23;p57"/>
          <p:cNvCxnSpPr/>
          <p:nvPr/>
        </p:nvCxnSpPr>
        <p:spPr>
          <a:xfrm>
            <a:off x="266975" y="4049175"/>
            <a:ext cx="4038000" cy="0"/>
          </a:xfrm>
          <a:prstGeom prst="straightConnector1">
            <a:avLst/>
          </a:prstGeom>
          <a:noFill/>
          <a:ln cap="flat" cmpd="sng" w="19050">
            <a:solidFill>
              <a:srgbClr val="BF9000"/>
            </a:solidFill>
            <a:prstDash val="solid"/>
            <a:round/>
            <a:headEnd len="sm" w="sm" type="none"/>
            <a:tailEnd len="sm" w="sm" type="none"/>
          </a:ln>
        </p:spPr>
      </p:cxnSp>
      <p:sp>
        <p:nvSpPr>
          <p:cNvPr id="24" name="Google Shape;24;p57"/>
          <p:cNvSpPr txBox="1"/>
          <p:nvPr>
            <p:ph idx="2" type="subTitle"/>
          </p:nvPr>
        </p:nvSpPr>
        <p:spPr>
          <a:xfrm>
            <a:off x="177925" y="4068000"/>
            <a:ext cx="4158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600"/>
              </a:spcBef>
              <a:spcAft>
                <a:spcPts val="0"/>
              </a:spcAft>
              <a:buSzPts val="1800"/>
              <a:buNone/>
              <a:defRPr/>
            </a:lvl1pPr>
            <a:lvl2pPr lvl="1" algn="l">
              <a:lnSpc>
                <a:spcPct val="100000"/>
              </a:lnSpc>
              <a:spcBef>
                <a:spcPts val="600"/>
              </a:spcBef>
              <a:spcAft>
                <a:spcPts val="0"/>
              </a:spcAft>
              <a:buSzPts val="2100"/>
              <a:buNone/>
              <a:defRPr sz="2100"/>
            </a:lvl2pPr>
            <a:lvl3pPr lvl="2" algn="l">
              <a:lnSpc>
                <a:spcPct val="100000"/>
              </a:lnSpc>
              <a:spcBef>
                <a:spcPts val="600"/>
              </a:spcBef>
              <a:spcAft>
                <a:spcPts val="0"/>
              </a:spcAft>
              <a:buSzPts val="2100"/>
              <a:buNone/>
              <a:defRPr sz="2100"/>
            </a:lvl3pPr>
            <a:lvl4pPr lvl="3" algn="l">
              <a:lnSpc>
                <a:spcPct val="100000"/>
              </a:lnSpc>
              <a:spcBef>
                <a:spcPts val="600"/>
              </a:spcBef>
              <a:spcAft>
                <a:spcPts val="0"/>
              </a:spcAft>
              <a:buSzPts val="2100"/>
              <a:buNone/>
              <a:defRPr sz="2100"/>
            </a:lvl4pPr>
            <a:lvl5pPr lvl="4" algn="l">
              <a:lnSpc>
                <a:spcPct val="100000"/>
              </a:lnSpc>
              <a:spcBef>
                <a:spcPts val="600"/>
              </a:spcBef>
              <a:spcAft>
                <a:spcPts val="0"/>
              </a:spcAft>
              <a:buSzPts val="2100"/>
              <a:buNone/>
              <a:defRPr sz="2100"/>
            </a:lvl5pPr>
            <a:lvl6pPr lvl="5" algn="l">
              <a:lnSpc>
                <a:spcPct val="100000"/>
              </a:lnSpc>
              <a:spcBef>
                <a:spcPts val="600"/>
              </a:spcBef>
              <a:spcAft>
                <a:spcPts val="0"/>
              </a:spcAft>
              <a:buSzPts val="2100"/>
              <a:buNone/>
              <a:defRPr sz="2100"/>
            </a:lvl6pPr>
            <a:lvl7pPr lvl="6" algn="l">
              <a:lnSpc>
                <a:spcPct val="100000"/>
              </a:lnSpc>
              <a:spcBef>
                <a:spcPts val="600"/>
              </a:spcBef>
              <a:spcAft>
                <a:spcPts val="0"/>
              </a:spcAft>
              <a:buSzPts val="2100"/>
              <a:buNone/>
              <a:defRPr sz="2100"/>
            </a:lvl7pPr>
            <a:lvl8pPr lvl="7" algn="l">
              <a:lnSpc>
                <a:spcPct val="100000"/>
              </a:lnSpc>
              <a:spcBef>
                <a:spcPts val="600"/>
              </a:spcBef>
              <a:spcAft>
                <a:spcPts val="0"/>
              </a:spcAft>
              <a:buSzPts val="2100"/>
              <a:buNone/>
              <a:defRPr sz="2100"/>
            </a:lvl8pPr>
            <a:lvl9pPr lvl="8" algn="l">
              <a:lnSpc>
                <a:spcPct val="100000"/>
              </a:lnSpc>
              <a:spcBef>
                <a:spcPts val="600"/>
              </a:spcBef>
              <a:spcAft>
                <a:spcPts val="0"/>
              </a:spcAft>
              <a:buSzPts val="2100"/>
              <a:buNone/>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25" name="Shape 25"/>
        <p:cNvGrpSpPr/>
        <p:nvPr/>
      </p:nvGrpSpPr>
      <p:grpSpPr>
        <a:xfrm>
          <a:off x="0" y="0"/>
          <a:ext cx="0" cy="0"/>
          <a:chOff x="0" y="0"/>
          <a:chExt cx="0" cy="0"/>
        </a:xfrm>
      </p:grpSpPr>
      <p:sp>
        <p:nvSpPr>
          <p:cNvPr id="26" name="Google Shape;26;g328f2d3a351_0_5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1pPr>
            <a:lvl2pPr lvl="1"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2pPr>
            <a:lvl3pPr lvl="2"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3pPr>
            <a:lvl4pPr lvl="3"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4pPr>
            <a:lvl5pPr lvl="4"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5pPr>
            <a:lvl6pPr lvl="5"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6pPr>
            <a:lvl7pPr lvl="6"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7pPr>
            <a:lvl8pPr lvl="7"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8pPr>
            <a:lvl9pPr lvl="8"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9pPr>
          </a:lstStyle>
          <a:p/>
        </p:txBody>
      </p:sp>
      <p:sp>
        <p:nvSpPr>
          <p:cNvPr id="27" name="Google Shape;27;g328f2d3a351_0_5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EF6C00"/>
              </a:buClr>
              <a:buSzPts val="4400"/>
              <a:buFont typeface="PT Sans Narrow"/>
              <a:buNone/>
              <a:defRPr b="1" i="0" sz="4400" u="none" cap="none" strike="noStrike">
                <a:solidFill>
                  <a:srgbClr val="EF6C00"/>
                </a:solidFill>
                <a:latin typeface="PT Sans Narrow"/>
                <a:ea typeface="PT Sans Narrow"/>
                <a:cs typeface="PT Sans Narrow"/>
                <a:sym typeface="PT Sans Narrow"/>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0" name="Google Shape;30;p5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1pPr>
            <a:lvl2pPr indent="-355600" lvl="1" marL="914400" marR="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2pPr>
            <a:lvl3pPr indent="-355600" lvl="2" marL="1371600" marR="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3pPr>
            <a:lvl4pPr indent="-355600" lvl="3" marL="1828800" marR="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4pPr>
            <a:lvl5pPr indent="-355600" lvl="4" marL="2286000" marR="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 name="Google Shape;31;p5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2" name="Google Shape;32;p5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3" name="Google Shape;33;p5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34" name="Google Shape;34;p56"/>
          <p:cNvCxnSpPr/>
          <p:nvPr/>
        </p:nvCxnSpPr>
        <p:spPr>
          <a:xfrm>
            <a:off x="0" y="5118865"/>
            <a:ext cx="9144000" cy="0"/>
          </a:xfrm>
          <a:prstGeom prst="straightConnector1">
            <a:avLst/>
          </a:prstGeom>
          <a:noFill/>
          <a:ln cap="flat" cmpd="sng" w="127000">
            <a:solidFill>
              <a:schemeClr val="accent2"/>
            </a:solidFill>
            <a:prstDash val="solid"/>
            <a:round/>
            <a:headEnd len="sm" w="sm" type="none"/>
            <a:tailEnd len="sm" w="sm" type="none"/>
          </a:ln>
          <a:effectLst>
            <a:outerShdw blurRad="40000" rotWithShape="0" dir="5400000" dist="20000">
              <a:srgbClr val="000000">
                <a:alpha val="36862"/>
              </a:srgb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59"/>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59"/>
          <p:cNvCxnSpPr/>
          <p:nvPr/>
        </p:nvCxnSpPr>
        <p:spPr>
          <a:xfrm>
            <a:off x="95431" y="402210"/>
            <a:ext cx="8909700" cy="0"/>
          </a:xfrm>
          <a:prstGeom prst="straightConnector1">
            <a:avLst/>
          </a:prstGeom>
          <a:noFill/>
          <a:ln cap="flat" cmpd="sng" w="19050">
            <a:solidFill>
              <a:srgbClr val="BF9000"/>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39" name="Shape 39"/>
        <p:cNvGrpSpPr/>
        <p:nvPr/>
      </p:nvGrpSpPr>
      <p:grpSpPr>
        <a:xfrm>
          <a:off x="0" y="0"/>
          <a:ext cx="0" cy="0"/>
          <a:chOff x="0" y="0"/>
          <a:chExt cx="0" cy="0"/>
        </a:xfrm>
      </p:grpSpPr>
      <p:sp>
        <p:nvSpPr>
          <p:cNvPr id="40" name="Google Shape;40;p60"/>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1pPr>
            <a:lvl2pPr lvl="1"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2pPr>
            <a:lvl3pPr lvl="2"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3pPr>
            <a:lvl4pPr lvl="3"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4pPr>
            <a:lvl5pPr lvl="4"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5pPr>
            <a:lvl6pPr lvl="5"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6pPr>
            <a:lvl7pPr lvl="6"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7pPr>
            <a:lvl8pPr lvl="7"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8pPr>
            <a:lvl9pPr lvl="8" marR="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9pPr>
          </a:lstStyle>
          <a:p/>
        </p:txBody>
      </p:sp>
      <p:sp>
        <p:nvSpPr>
          <p:cNvPr id="41" name="Google Shape;41;p6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 name="Shape 42"/>
        <p:cNvGrpSpPr/>
        <p:nvPr/>
      </p:nvGrpSpPr>
      <p:grpSpPr>
        <a:xfrm>
          <a:off x="0" y="0"/>
          <a:ext cx="0" cy="0"/>
          <a:chOff x="0" y="0"/>
          <a:chExt cx="0" cy="0"/>
        </a:xfrm>
      </p:grpSpPr>
      <p:sp>
        <p:nvSpPr>
          <p:cNvPr id="43" name="Google Shape;43;p6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4" name="Google Shape;44;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61"/>
          <p:cNvSpPr txBox="1"/>
          <p:nvPr>
            <p:ph idx="1" type="subTitle"/>
          </p:nvPr>
        </p:nvSpPr>
        <p:spPr>
          <a:xfrm>
            <a:off x="311700" y="2834125"/>
            <a:ext cx="8520600" cy="153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right">
  <p:cSld name="SECTION_TITLE_AND_DESCRIPTION_2">
    <p:spTree>
      <p:nvGrpSpPr>
        <p:cNvPr id="46" name="Shape 46"/>
        <p:cNvGrpSpPr/>
        <p:nvPr/>
      </p:nvGrpSpPr>
      <p:grpSpPr>
        <a:xfrm>
          <a:off x="0" y="0"/>
          <a:ext cx="0" cy="0"/>
          <a:chOff x="0" y="0"/>
          <a:chExt cx="0" cy="0"/>
        </a:xfrm>
      </p:grpSpPr>
      <p:sp>
        <p:nvSpPr>
          <p:cNvPr id="47" name="Google Shape;47;p62"/>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2"/>
          <p:cNvSpPr txBox="1"/>
          <p:nvPr>
            <p:ph idx="1" type="subTitle"/>
          </p:nvPr>
        </p:nvSpPr>
        <p:spPr>
          <a:xfrm>
            <a:off x="4835400" y="4198275"/>
            <a:ext cx="4045200" cy="465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600"/>
              </a:spcBef>
              <a:spcAft>
                <a:spcPts val="0"/>
              </a:spcAft>
              <a:buSzPts val="1800"/>
              <a:buNone/>
              <a:defRPr/>
            </a:lvl1pPr>
            <a:lvl2pPr lvl="1" algn="ctr">
              <a:lnSpc>
                <a:spcPct val="100000"/>
              </a:lnSpc>
              <a:spcBef>
                <a:spcPts val="600"/>
              </a:spcBef>
              <a:spcAft>
                <a:spcPts val="0"/>
              </a:spcAft>
              <a:buSzPts val="2100"/>
              <a:buNone/>
              <a:defRPr sz="2100"/>
            </a:lvl2pPr>
            <a:lvl3pPr lvl="2" algn="ctr">
              <a:lnSpc>
                <a:spcPct val="100000"/>
              </a:lnSpc>
              <a:spcBef>
                <a:spcPts val="600"/>
              </a:spcBef>
              <a:spcAft>
                <a:spcPts val="0"/>
              </a:spcAft>
              <a:buSzPts val="2100"/>
              <a:buNone/>
              <a:defRPr sz="2100"/>
            </a:lvl3pPr>
            <a:lvl4pPr lvl="3" algn="ctr">
              <a:lnSpc>
                <a:spcPct val="100000"/>
              </a:lnSpc>
              <a:spcBef>
                <a:spcPts val="600"/>
              </a:spcBef>
              <a:spcAft>
                <a:spcPts val="0"/>
              </a:spcAft>
              <a:buSzPts val="2100"/>
              <a:buNone/>
              <a:defRPr sz="2100"/>
            </a:lvl4pPr>
            <a:lvl5pPr lvl="4" algn="ctr">
              <a:lnSpc>
                <a:spcPct val="100000"/>
              </a:lnSpc>
              <a:spcBef>
                <a:spcPts val="600"/>
              </a:spcBef>
              <a:spcAft>
                <a:spcPts val="0"/>
              </a:spcAft>
              <a:buSzPts val="2100"/>
              <a:buNone/>
              <a:defRPr sz="2100"/>
            </a:lvl5pPr>
            <a:lvl6pPr lvl="5" algn="ctr">
              <a:lnSpc>
                <a:spcPct val="100000"/>
              </a:lnSpc>
              <a:spcBef>
                <a:spcPts val="600"/>
              </a:spcBef>
              <a:spcAft>
                <a:spcPts val="0"/>
              </a:spcAft>
              <a:buSzPts val="2100"/>
              <a:buNone/>
              <a:defRPr sz="2100"/>
            </a:lvl6pPr>
            <a:lvl7pPr lvl="6" algn="ctr">
              <a:lnSpc>
                <a:spcPct val="100000"/>
              </a:lnSpc>
              <a:spcBef>
                <a:spcPts val="600"/>
              </a:spcBef>
              <a:spcAft>
                <a:spcPts val="0"/>
              </a:spcAft>
              <a:buSzPts val="2100"/>
              <a:buNone/>
              <a:defRPr sz="2100"/>
            </a:lvl7pPr>
            <a:lvl8pPr lvl="7" algn="ctr">
              <a:lnSpc>
                <a:spcPct val="100000"/>
              </a:lnSpc>
              <a:spcBef>
                <a:spcPts val="600"/>
              </a:spcBef>
              <a:spcAft>
                <a:spcPts val="0"/>
              </a:spcAft>
              <a:buSzPts val="2100"/>
              <a:buNone/>
              <a:defRPr sz="2100"/>
            </a:lvl8pPr>
            <a:lvl9pPr lvl="8" algn="ctr">
              <a:lnSpc>
                <a:spcPct val="100000"/>
              </a:lnSpc>
              <a:spcBef>
                <a:spcPts val="600"/>
              </a:spcBef>
              <a:spcAft>
                <a:spcPts val="0"/>
              </a:spcAft>
              <a:buSzPts val="2100"/>
              <a:buNone/>
              <a:defRPr sz="2100"/>
            </a:lvl9pPr>
          </a:lstStyle>
          <a:p/>
        </p:txBody>
      </p:sp>
      <p:sp>
        <p:nvSpPr>
          <p:cNvPr id="49" name="Google Shape;49;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62"/>
          <p:cNvSpPr txBox="1"/>
          <p:nvPr/>
        </p:nvSpPr>
        <p:spPr>
          <a:xfrm>
            <a:off x="6365900" y="3724875"/>
            <a:ext cx="2591100" cy="569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500"/>
              <a:buFont typeface="Arial"/>
              <a:buNone/>
            </a:pPr>
            <a:r>
              <a:rPr b="1" i="0" lang="en" sz="2500" u="none" cap="none" strike="noStrike">
                <a:solidFill>
                  <a:schemeClr val="accent3"/>
                </a:solidFill>
                <a:latin typeface="Roboto"/>
                <a:ea typeface="Roboto"/>
                <a:cs typeface="Roboto"/>
                <a:sym typeface="Roboto"/>
              </a:rPr>
              <a:t>Demo Slides</a:t>
            </a:r>
            <a:endParaRPr b="1" i="0" sz="2500" u="none" cap="none" strike="noStrike">
              <a:solidFill>
                <a:schemeClr val="accent3"/>
              </a:solidFill>
              <a:latin typeface="Roboto"/>
              <a:ea typeface="Roboto"/>
              <a:cs typeface="Roboto"/>
              <a:sym typeface="Roboto"/>
            </a:endParaRPr>
          </a:p>
        </p:txBody>
      </p:sp>
      <p:sp>
        <p:nvSpPr>
          <p:cNvPr id="51" name="Google Shape;51;p62"/>
          <p:cNvSpPr txBox="1"/>
          <p:nvPr>
            <p:ph idx="2" type="body"/>
          </p:nvPr>
        </p:nvSpPr>
        <p:spPr>
          <a:xfrm>
            <a:off x="95425" y="402200"/>
            <a:ext cx="4302300" cy="42612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algn="l">
              <a:lnSpc>
                <a:spcPct val="115000"/>
              </a:lnSpc>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52" name="Google Shape;52;p62"/>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3" name="Google Shape;53;p62"/>
          <p:cNvCxnSpPr/>
          <p:nvPr/>
        </p:nvCxnSpPr>
        <p:spPr>
          <a:xfrm>
            <a:off x="95431" y="402210"/>
            <a:ext cx="4352100" cy="0"/>
          </a:xfrm>
          <a:prstGeom prst="straightConnector1">
            <a:avLst/>
          </a:prstGeom>
          <a:noFill/>
          <a:ln cap="flat" cmpd="sng" w="19050">
            <a:solidFill>
              <a:srgbClr val="BF9000"/>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4"/>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B5394"/>
              </a:buClr>
              <a:buSzPts val="1600"/>
              <a:buFont typeface="Roboto Medium"/>
              <a:buNone/>
              <a:defRPr b="0" i="0" sz="1600" u="none" cap="none" strike="noStrike">
                <a:solidFill>
                  <a:srgbClr val="0B5394"/>
                </a:solidFill>
                <a:latin typeface="Roboto Medium"/>
                <a:ea typeface="Roboto Medium"/>
                <a:cs typeface="Roboto Medium"/>
                <a:sym typeface="Roboto Medium"/>
              </a:defRPr>
            </a:lvl1pPr>
            <a:lvl2pPr lvl="1" marR="0" rtl="0" algn="l">
              <a:lnSpc>
                <a:spcPct val="100000"/>
              </a:lnSpc>
              <a:spcBef>
                <a:spcPts val="0"/>
              </a:spcBef>
              <a:spcAft>
                <a:spcPts val="0"/>
              </a:spcAft>
              <a:buClr>
                <a:srgbClr val="0B5394"/>
              </a:buClr>
              <a:buSzPts val="2800"/>
              <a:buFont typeface="Roboto Medium"/>
              <a:buNone/>
              <a:defRPr b="0" i="0" sz="2800" u="none" cap="none" strike="noStrike">
                <a:solidFill>
                  <a:srgbClr val="0B5394"/>
                </a:solidFill>
                <a:latin typeface="Roboto Medium"/>
                <a:ea typeface="Roboto Medium"/>
                <a:cs typeface="Roboto Medium"/>
                <a:sym typeface="Roboto Medium"/>
              </a:defRPr>
            </a:lvl2pPr>
            <a:lvl3pPr lvl="2" marR="0" rtl="0" algn="l">
              <a:lnSpc>
                <a:spcPct val="100000"/>
              </a:lnSpc>
              <a:spcBef>
                <a:spcPts val="0"/>
              </a:spcBef>
              <a:spcAft>
                <a:spcPts val="0"/>
              </a:spcAft>
              <a:buClr>
                <a:srgbClr val="0B5394"/>
              </a:buClr>
              <a:buSzPts val="2800"/>
              <a:buFont typeface="Roboto Medium"/>
              <a:buNone/>
              <a:defRPr b="0" i="0" sz="2800" u="none" cap="none" strike="noStrike">
                <a:solidFill>
                  <a:srgbClr val="0B5394"/>
                </a:solidFill>
                <a:latin typeface="Roboto Medium"/>
                <a:ea typeface="Roboto Medium"/>
                <a:cs typeface="Roboto Medium"/>
                <a:sym typeface="Roboto Medium"/>
              </a:defRPr>
            </a:lvl3pPr>
            <a:lvl4pPr lvl="3" marR="0" rtl="0" algn="l">
              <a:lnSpc>
                <a:spcPct val="100000"/>
              </a:lnSpc>
              <a:spcBef>
                <a:spcPts val="0"/>
              </a:spcBef>
              <a:spcAft>
                <a:spcPts val="0"/>
              </a:spcAft>
              <a:buClr>
                <a:srgbClr val="0B5394"/>
              </a:buClr>
              <a:buSzPts val="2800"/>
              <a:buFont typeface="Roboto Medium"/>
              <a:buNone/>
              <a:defRPr b="0" i="0" sz="2800" u="none" cap="none" strike="noStrike">
                <a:solidFill>
                  <a:srgbClr val="0B5394"/>
                </a:solidFill>
                <a:latin typeface="Roboto Medium"/>
                <a:ea typeface="Roboto Medium"/>
                <a:cs typeface="Roboto Medium"/>
                <a:sym typeface="Roboto Medium"/>
              </a:defRPr>
            </a:lvl4pPr>
            <a:lvl5pPr lvl="4" marR="0" rtl="0" algn="l">
              <a:lnSpc>
                <a:spcPct val="100000"/>
              </a:lnSpc>
              <a:spcBef>
                <a:spcPts val="0"/>
              </a:spcBef>
              <a:spcAft>
                <a:spcPts val="0"/>
              </a:spcAft>
              <a:buClr>
                <a:srgbClr val="0B5394"/>
              </a:buClr>
              <a:buSzPts val="2800"/>
              <a:buFont typeface="Roboto Medium"/>
              <a:buNone/>
              <a:defRPr b="0" i="0" sz="2800" u="none" cap="none" strike="noStrike">
                <a:solidFill>
                  <a:srgbClr val="0B5394"/>
                </a:solidFill>
                <a:latin typeface="Roboto Medium"/>
                <a:ea typeface="Roboto Medium"/>
                <a:cs typeface="Roboto Medium"/>
                <a:sym typeface="Roboto Medium"/>
              </a:defRPr>
            </a:lvl5pPr>
            <a:lvl6pPr lvl="5" marR="0" rtl="0" algn="l">
              <a:lnSpc>
                <a:spcPct val="100000"/>
              </a:lnSpc>
              <a:spcBef>
                <a:spcPts val="0"/>
              </a:spcBef>
              <a:spcAft>
                <a:spcPts val="0"/>
              </a:spcAft>
              <a:buClr>
                <a:srgbClr val="0B5394"/>
              </a:buClr>
              <a:buSzPts val="2800"/>
              <a:buFont typeface="Roboto Medium"/>
              <a:buNone/>
              <a:defRPr b="0" i="0" sz="2800" u="none" cap="none" strike="noStrike">
                <a:solidFill>
                  <a:srgbClr val="0B5394"/>
                </a:solidFill>
                <a:latin typeface="Roboto Medium"/>
                <a:ea typeface="Roboto Medium"/>
                <a:cs typeface="Roboto Medium"/>
                <a:sym typeface="Roboto Medium"/>
              </a:defRPr>
            </a:lvl6pPr>
            <a:lvl7pPr lvl="6" marR="0" rtl="0" algn="l">
              <a:lnSpc>
                <a:spcPct val="100000"/>
              </a:lnSpc>
              <a:spcBef>
                <a:spcPts val="0"/>
              </a:spcBef>
              <a:spcAft>
                <a:spcPts val="0"/>
              </a:spcAft>
              <a:buClr>
                <a:srgbClr val="0B5394"/>
              </a:buClr>
              <a:buSzPts val="2800"/>
              <a:buFont typeface="Roboto Medium"/>
              <a:buNone/>
              <a:defRPr b="0" i="0" sz="2800" u="none" cap="none" strike="noStrike">
                <a:solidFill>
                  <a:srgbClr val="0B5394"/>
                </a:solidFill>
                <a:latin typeface="Roboto Medium"/>
                <a:ea typeface="Roboto Medium"/>
                <a:cs typeface="Roboto Medium"/>
                <a:sym typeface="Roboto Medium"/>
              </a:defRPr>
            </a:lvl7pPr>
            <a:lvl8pPr lvl="7" marR="0" rtl="0" algn="l">
              <a:lnSpc>
                <a:spcPct val="100000"/>
              </a:lnSpc>
              <a:spcBef>
                <a:spcPts val="0"/>
              </a:spcBef>
              <a:spcAft>
                <a:spcPts val="0"/>
              </a:spcAft>
              <a:buClr>
                <a:srgbClr val="0B5394"/>
              </a:buClr>
              <a:buSzPts val="2800"/>
              <a:buFont typeface="Roboto Medium"/>
              <a:buNone/>
              <a:defRPr b="0" i="0" sz="2800" u="none" cap="none" strike="noStrike">
                <a:solidFill>
                  <a:srgbClr val="0B5394"/>
                </a:solidFill>
                <a:latin typeface="Roboto Medium"/>
                <a:ea typeface="Roboto Medium"/>
                <a:cs typeface="Roboto Medium"/>
                <a:sym typeface="Roboto Medium"/>
              </a:defRPr>
            </a:lvl8pPr>
            <a:lvl9pPr lvl="8" marR="0" rtl="0" algn="l">
              <a:lnSpc>
                <a:spcPct val="100000"/>
              </a:lnSpc>
              <a:spcBef>
                <a:spcPts val="0"/>
              </a:spcBef>
              <a:spcAft>
                <a:spcPts val="0"/>
              </a:spcAft>
              <a:buClr>
                <a:srgbClr val="0B5394"/>
              </a:buClr>
              <a:buSzPts val="2800"/>
              <a:buFont typeface="Roboto Medium"/>
              <a:buNone/>
              <a:defRPr b="0" i="0" sz="2800" u="none" cap="none" strike="noStrike">
                <a:solidFill>
                  <a:srgbClr val="0B5394"/>
                </a:solidFill>
                <a:latin typeface="Roboto Medium"/>
                <a:ea typeface="Roboto Medium"/>
                <a:cs typeface="Roboto Medium"/>
                <a:sym typeface="Roboto Medium"/>
              </a:defRPr>
            </a:lvl9pPr>
          </a:lstStyle>
          <a:p/>
        </p:txBody>
      </p:sp>
      <p:sp>
        <p:nvSpPr>
          <p:cNvPr id="7" name="Google Shape;7;p54"/>
          <p:cNvSpPr txBox="1"/>
          <p:nvPr>
            <p:ph idx="1" type="body"/>
          </p:nvPr>
        </p:nvSpPr>
        <p:spPr>
          <a:xfrm>
            <a:off x="311700" y="572700"/>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6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42900" lvl="1" marL="914400" marR="0" rtl="0" algn="l">
              <a:lnSpc>
                <a:spcPct val="115000"/>
              </a:lnSpc>
              <a:spcBef>
                <a:spcPts val="6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2pPr>
            <a:lvl3pPr indent="-342900" lvl="2" marL="1371600" marR="0" rtl="0" algn="l">
              <a:lnSpc>
                <a:spcPct val="115000"/>
              </a:lnSpc>
              <a:spcBef>
                <a:spcPts val="6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3pPr>
            <a:lvl4pPr indent="-342900" lvl="3" marL="1828800" marR="0" rtl="0" algn="l">
              <a:lnSpc>
                <a:spcPct val="115000"/>
              </a:lnSpc>
              <a:spcBef>
                <a:spcPts val="6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4pPr>
            <a:lvl5pPr indent="-342900" lvl="4" marL="2286000" marR="0" rtl="0" algn="l">
              <a:lnSpc>
                <a:spcPct val="115000"/>
              </a:lnSpc>
              <a:spcBef>
                <a:spcPts val="6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5pPr>
            <a:lvl6pPr indent="-342900" lvl="5" marL="2743200" marR="0" rtl="0" algn="l">
              <a:lnSpc>
                <a:spcPct val="115000"/>
              </a:lnSpc>
              <a:spcBef>
                <a:spcPts val="6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6pPr>
            <a:lvl7pPr indent="-342900" lvl="6" marL="3200400" marR="0" rtl="0" algn="l">
              <a:lnSpc>
                <a:spcPct val="115000"/>
              </a:lnSpc>
              <a:spcBef>
                <a:spcPts val="6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7pPr>
            <a:lvl8pPr indent="-342900" lvl="7" marL="3657600" marR="0" rtl="0" algn="l">
              <a:lnSpc>
                <a:spcPct val="115000"/>
              </a:lnSpc>
              <a:spcBef>
                <a:spcPts val="6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8pPr>
            <a:lvl9pPr indent="-342900" lvl="8" marL="4114800" marR="0" rtl="0" algn="l">
              <a:lnSpc>
                <a:spcPct val="115000"/>
              </a:lnSpc>
              <a:spcBef>
                <a:spcPts val="60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9pPr>
          </a:lstStyle>
          <a:p/>
        </p:txBody>
      </p:sp>
      <p:sp>
        <p:nvSpPr>
          <p:cNvPr id="8" name="Google Shape;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docs.google.com/forms/d/e/1FAIpQLSetVJYeD27oYzMJDtb8BNsUSTYbNLUjvIRfT1RBQJW3zT6wlg/viewfor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reilly.com/library/view/industrial-cybersecurity/9781788395151/36461144-5a2a-4464-a29f-2ca39dddd56f.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31.png"/><Relationship Id="rId6"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34.png"/><Relationship Id="rId7" Type="http://schemas.openxmlformats.org/officeDocument/2006/relationships/image" Target="../media/image33.png"/><Relationship Id="rId8"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27.png"/><Relationship Id="rId5"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56" name="Google Shape;156;p1"/>
          <p:cNvSpPr txBox="1"/>
          <p:nvPr/>
        </p:nvSpPr>
        <p:spPr>
          <a:xfrm>
            <a:off x="311700" y="3854350"/>
            <a:ext cx="85206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600"/>
              <a:buFont typeface="Arial"/>
              <a:buNone/>
            </a:pPr>
            <a:r>
              <a:rPr b="0" i="0" lang="en" sz="1600" u="none" cap="none" strike="noStrike">
                <a:solidFill>
                  <a:srgbClr val="000000"/>
                </a:solidFill>
                <a:latin typeface="Roboto Medium"/>
                <a:ea typeface="Roboto Medium"/>
                <a:cs typeface="Roboto Medium"/>
                <a:sym typeface="Roboto Medium"/>
              </a:rPr>
              <a:t>CS 168, Summer 2025 @ UC Berkeley</a:t>
            </a:r>
            <a:endParaRPr b="0" i="0" sz="1600" u="none" cap="none" strike="noStrike">
              <a:solidFill>
                <a:srgbClr val="000000"/>
              </a:solidFill>
              <a:latin typeface="Roboto Medium"/>
              <a:ea typeface="Roboto Medium"/>
              <a:cs typeface="Roboto Medium"/>
              <a:sym typeface="Roboto Medium"/>
            </a:endParaRPr>
          </a:p>
          <a:p>
            <a:pPr indent="0" lvl="0" marL="0" marR="0" rtl="0" algn="l">
              <a:lnSpc>
                <a:spcPct val="100000"/>
              </a:lnSpc>
              <a:spcBef>
                <a:spcPts val="600"/>
              </a:spcBef>
              <a:spcAft>
                <a:spcPts val="0"/>
              </a:spcAft>
              <a:buClr>
                <a:srgbClr val="000000"/>
              </a:buClr>
              <a:buSzPts val="1600"/>
              <a:buFont typeface="Arial"/>
              <a:buNone/>
            </a:pPr>
            <a:r>
              <a:rPr b="0" i="0" lang="en" sz="1600" u="none" cap="none" strike="noStrike">
                <a:solidFill>
                  <a:srgbClr val="000000"/>
                </a:solidFill>
                <a:latin typeface="Roboto Light"/>
                <a:ea typeface="Roboto Light"/>
                <a:cs typeface="Roboto Light"/>
                <a:sym typeface="Roboto Light"/>
              </a:rPr>
              <a:t>Slides credit: Sylvia Ratnasamy, Rob Shakir, Peyrin Kao, Iuniana Oprescu</a:t>
            </a:r>
            <a:endParaRPr b="0" i="0" sz="1600" u="none" cap="none" strike="noStrike">
              <a:solidFill>
                <a:srgbClr val="000000"/>
              </a:solidFill>
              <a:latin typeface="Roboto Light"/>
              <a:ea typeface="Roboto Light"/>
              <a:cs typeface="Roboto Light"/>
              <a:sym typeface="Roboto Light"/>
            </a:endParaRPr>
          </a:p>
        </p:txBody>
      </p:sp>
      <p:sp>
        <p:nvSpPr>
          <p:cNvPr id="157" name="Google Shape;157;p1"/>
          <p:cNvSpPr txBox="1"/>
          <p:nvPr/>
        </p:nvSpPr>
        <p:spPr>
          <a:xfrm>
            <a:off x="311700" y="1658975"/>
            <a:ext cx="87096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3600">
                <a:solidFill>
                  <a:schemeClr val="accent3"/>
                </a:solidFill>
                <a:latin typeface="Roboto Medium"/>
                <a:ea typeface="Roboto Medium"/>
                <a:cs typeface="Roboto Medium"/>
                <a:sym typeface="Roboto Medium"/>
              </a:rPr>
              <a:t>Packets and Sockets</a:t>
            </a:r>
            <a:r>
              <a:rPr b="0" i="0" lang="en" sz="3600" u="none" cap="none" strike="noStrike">
                <a:solidFill>
                  <a:schemeClr val="accent3"/>
                </a:solidFill>
                <a:latin typeface="Roboto Medium"/>
                <a:ea typeface="Roboto Medium"/>
                <a:cs typeface="Roboto Medium"/>
                <a:sym typeface="Roboto Medium"/>
              </a:rPr>
              <a:t> </a:t>
            </a:r>
            <a:r>
              <a:rPr lang="en" sz="4800">
                <a:solidFill>
                  <a:schemeClr val="accent3"/>
                </a:solidFill>
                <a:highlight>
                  <a:srgbClr val="FFFFFF"/>
                </a:highlight>
                <a:latin typeface="Roboto"/>
                <a:ea typeface="Roboto"/>
                <a:cs typeface="Roboto"/>
                <a:sym typeface="Roboto"/>
              </a:rPr>
              <a:t>📦</a:t>
            </a:r>
            <a:endParaRPr b="0" i="0" sz="4800" u="none" cap="none" strike="noStrike">
              <a:solidFill>
                <a:srgbClr val="0B5394"/>
              </a:solidFill>
              <a:latin typeface="Roboto Medium"/>
              <a:ea typeface="Roboto Medium"/>
              <a:cs typeface="Roboto Medium"/>
              <a:sym typeface="Roboto Medium"/>
            </a:endParaRPr>
          </a:p>
        </p:txBody>
      </p:sp>
      <p:sp>
        <p:nvSpPr>
          <p:cNvPr id="158" name="Google Shape;158;p1"/>
          <p:cNvSpPr txBox="1"/>
          <p:nvPr>
            <p:ph idx="1" type="subTitle"/>
          </p:nvPr>
        </p:nvSpPr>
        <p:spPr>
          <a:xfrm>
            <a:off x="311700" y="2571750"/>
            <a:ext cx="8520600" cy="549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a:t>Discussion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36a8a0962f5_0_425"/>
          <p:cNvPicPr preferRelativeResize="0"/>
          <p:nvPr/>
        </p:nvPicPr>
        <p:blipFill rotWithShape="1">
          <a:blip r:embed="rId3">
            <a:alphaModFix/>
          </a:blip>
          <a:srcRect b="0" l="0" r="0" t="0"/>
          <a:stretch/>
        </p:blipFill>
        <p:spPr>
          <a:xfrm>
            <a:off x="1090416" y="1229477"/>
            <a:ext cx="3750469" cy="550069"/>
          </a:xfrm>
          <a:prstGeom prst="rect">
            <a:avLst/>
          </a:prstGeom>
          <a:noFill/>
          <a:ln>
            <a:noFill/>
          </a:ln>
        </p:spPr>
      </p:pic>
      <p:sp>
        <p:nvSpPr>
          <p:cNvPr id="255" name="Google Shape;255;g36a8a0962f5_0_425"/>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Propagation Delay: Example</a:t>
            </a:r>
            <a:endParaRPr/>
          </a:p>
        </p:txBody>
      </p:sp>
      <p:sp>
        <p:nvSpPr>
          <p:cNvPr id="256" name="Google Shape;256;g36a8a0962f5_0_425"/>
          <p:cNvSpPr/>
          <p:nvPr/>
        </p:nvSpPr>
        <p:spPr>
          <a:xfrm rot="-5400000">
            <a:off x="4878325" y="1726513"/>
            <a:ext cx="580800" cy="3612900"/>
          </a:xfrm>
          <a:prstGeom prst="can">
            <a:avLst>
              <a:gd fmla="val 25000" name="adj"/>
            </a:avLst>
          </a:prstGeom>
          <a:solidFill>
            <a:srgbClr val="C9DAF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57" name="Google Shape;257;g36a8a0962f5_0_425"/>
          <p:cNvSpPr txBox="1"/>
          <p:nvPr/>
        </p:nvSpPr>
        <p:spPr>
          <a:xfrm>
            <a:off x="3970375" y="3397923"/>
            <a:ext cx="23967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Capacity = Delay × Bandwidth</a:t>
            </a:r>
            <a:endParaRPr>
              <a:solidFill>
                <a:srgbClr val="000000"/>
              </a:solidFill>
              <a:latin typeface="Roboto"/>
              <a:ea typeface="Roboto"/>
              <a:cs typeface="Roboto"/>
              <a:sym typeface="Roboto"/>
            </a:endParaRPr>
          </a:p>
        </p:txBody>
      </p:sp>
      <p:grpSp>
        <p:nvGrpSpPr>
          <p:cNvPr id="258" name="Google Shape;258;g36a8a0962f5_0_425"/>
          <p:cNvGrpSpPr/>
          <p:nvPr/>
        </p:nvGrpSpPr>
        <p:grpSpPr>
          <a:xfrm>
            <a:off x="3048625" y="3242868"/>
            <a:ext cx="179700" cy="581004"/>
            <a:chOff x="2338450" y="3338450"/>
            <a:chExt cx="179700" cy="836700"/>
          </a:xfrm>
        </p:grpSpPr>
        <p:cxnSp>
          <p:nvCxnSpPr>
            <p:cNvPr id="259" name="Google Shape;259;g36a8a0962f5_0_425"/>
            <p:cNvCxnSpPr/>
            <p:nvPr/>
          </p:nvCxnSpPr>
          <p:spPr>
            <a:xfrm>
              <a:off x="2338450" y="33384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60" name="Google Shape;260;g36a8a0962f5_0_425"/>
            <p:cNvCxnSpPr/>
            <p:nvPr/>
          </p:nvCxnSpPr>
          <p:spPr>
            <a:xfrm>
              <a:off x="2338450" y="41751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61" name="Google Shape;261;g36a8a0962f5_0_425"/>
            <p:cNvCxnSpPr/>
            <p:nvPr/>
          </p:nvCxnSpPr>
          <p:spPr>
            <a:xfrm rot="10800000">
              <a:off x="2428500" y="3338450"/>
              <a:ext cx="0" cy="836700"/>
            </a:xfrm>
            <a:prstGeom prst="straightConnector1">
              <a:avLst/>
            </a:prstGeom>
            <a:noFill/>
            <a:ln cap="flat" cmpd="sng" w="19050">
              <a:solidFill>
                <a:srgbClr val="666666"/>
              </a:solidFill>
              <a:prstDash val="solid"/>
              <a:round/>
              <a:headEnd len="med" w="med" type="none"/>
              <a:tailEnd len="med" w="med" type="none"/>
            </a:ln>
          </p:spPr>
        </p:cxnSp>
      </p:grpSp>
      <p:sp>
        <p:nvSpPr>
          <p:cNvPr id="262" name="Google Shape;262;g36a8a0962f5_0_425"/>
          <p:cNvSpPr txBox="1"/>
          <p:nvPr/>
        </p:nvSpPr>
        <p:spPr>
          <a:xfrm>
            <a:off x="2148625" y="3397923"/>
            <a:ext cx="9000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Bandwidth</a:t>
            </a:r>
            <a:endParaRPr>
              <a:solidFill>
                <a:srgbClr val="000000"/>
              </a:solidFill>
              <a:latin typeface="Roboto"/>
              <a:ea typeface="Roboto"/>
              <a:cs typeface="Roboto"/>
              <a:sym typeface="Roboto"/>
            </a:endParaRPr>
          </a:p>
        </p:txBody>
      </p:sp>
      <p:grpSp>
        <p:nvGrpSpPr>
          <p:cNvPr id="263" name="Google Shape;263;g36a8a0962f5_0_425"/>
          <p:cNvGrpSpPr/>
          <p:nvPr/>
        </p:nvGrpSpPr>
        <p:grpSpPr>
          <a:xfrm rot="5400000">
            <a:off x="5105323" y="1322922"/>
            <a:ext cx="204624" cy="3473309"/>
            <a:chOff x="2338450" y="3338450"/>
            <a:chExt cx="179700" cy="836700"/>
          </a:xfrm>
        </p:grpSpPr>
        <p:cxnSp>
          <p:nvCxnSpPr>
            <p:cNvPr id="264" name="Google Shape;264;g36a8a0962f5_0_425"/>
            <p:cNvCxnSpPr/>
            <p:nvPr/>
          </p:nvCxnSpPr>
          <p:spPr>
            <a:xfrm>
              <a:off x="2338450" y="33384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65" name="Google Shape;265;g36a8a0962f5_0_425"/>
            <p:cNvCxnSpPr/>
            <p:nvPr/>
          </p:nvCxnSpPr>
          <p:spPr>
            <a:xfrm>
              <a:off x="2338450" y="41751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66" name="Google Shape;266;g36a8a0962f5_0_425"/>
            <p:cNvCxnSpPr/>
            <p:nvPr/>
          </p:nvCxnSpPr>
          <p:spPr>
            <a:xfrm rot="10800000">
              <a:off x="2428500" y="3338450"/>
              <a:ext cx="0" cy="836700"/>
            </a:xfrm>
            <a:prstGeom prst="straightConnector1">
              <a:avLst/>
            </a:prstGeom>
            <a:noFill/>
            <a:ln cap="flat" cmpd="sng" w="19050">
              <a:solidFill>
                <a:srgbClr val="666666"/>
              </a:solidFill>
              <a:prstDash val="solid"/>
              <a:round/>
              <a:headEnd len="med" w="med" type="none"/>
              <a:tailEnd len="med" w="med" type="none"/>
            </a:ln>
          </p:spPr>
        </p:cxnSp>
      </p:grpSp>
      <p:sp>
        <p:nvSpPr>
          <p:cNvPr id="267" name="Google Shape;267;g36a8a0962f5_0_425"/>
          <p:cNvSpPr txBox="1"/>
          <p:nvPr/>
        </p:nvSpPr>
        <p:spPr>
          <a:xfrm>
            <a:off x="4425088" y="2757848"/>
            <a:ext cx="15651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Propagation Delay</a:t>
            </a:r>
            <a:endParaRPr>
              <a:solidFill>
                <a:srgbClr val="000000"/>
              </a:solidFill>
              <a:latin typeface="Roboto"/>
              <a:ea typeface="Roboto"/>
              <a:cs typeface="Roboto"/>
              <a:sym typeface="Roboto"/>
            </a:endParaRPr>
          </a:p>
        </p:txBody>
      </p:sp>
      <p:cxnSp>
        <p:nvCxnSpPr>
          <p:cNvPr id="268" name="Google Shape;268;g36a8a0962f5_0_425"/>
          <p:cNvCxnSpPr/>
          <p:nvPr/>
        </p:nvCxnSpPr>
        <p:spPr>
          <a:xfrm flipH="1">
            <a:off x="2450713" y="1698513"/>
            <a:ext cx="1287300" cy="560100"/>
          </a:xfrm>
          <a:prstGeom prst="straightConnector1">
            <a:avLst/>
          </a:prstGeom>
          <a:noFill/>
          <a:ln cap="flat" cmpd="sng" w="9525">
            <a:solidFill>
              <a:schemeClr val="dk2"/>
            </a:solidFill>
            <a:prstDash val="solid"/>
            <a:round/>
            <a:headEnd len="sm" w="sm" type="none"/>
            <a:tailEnd len="sm" w="sm" type="none"/>
          </a:ln>
        </p:spPr>
      </p:cxnSp>
      <p:sp>
        <p:nvSpPr>
          <p:cNvPr id="269" name="Google Shape;269;g36a8a0962f5_0_425"/>
          <p:cNvSpPr txBox="1"/>
          <p:nvPr/>
        </p:nvSpPr>
        <p:spPr>
          <a:xfrm>
            <a:off x="534075" y="2197750"/>
            <a:ext cx="3783600" cy="56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1500">
                <a:solidFill>
                  <a:srgbClr val="0C5394"/>
                </a:solidFill>
                <a:latin typeface="Roboto"/>
                <a:ea typeface="Roboto"/>
                <a:cs typeface="Roboto"/>
                <a:sym typeface="Roboto"/>
              </a:rPr>
              <a:t>speed of light</a:t>
            </a:r>
            <a:endParaRPr b="1" i="0" sz="1500" u="none" cap="none" strike="noStrike">
              <a:solidFill>
                <a:srgbClr val="0C5394"/>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70503395f7_0_50"/>
          <p:cNvSpPr/>
          <p:nvPr/>
        </p:nvSpPr>
        <p:spPr>
          <a:xfrm>
            <a:off x="3355163" y="2794175"/>
            <a:ext cx="2442750" cy="1950050"/>
          </a:xfrm>
          <a:custGeom>
            <a:rect b="b" l="l" r="r" t="t"/>
            <a:pathLst>
              <a:path extrusionOk="0" h="78002" w="97710">
                <a:moveTo>
                  <a:pt x="0" y="0"/>
                </a:moveTo>
                <a:lnTo>
                  <a:pt x="97710" y="26181"/>
                </a:lnTo>
                <a:lnTo>
                  <a:pt x="97710" y="78002"/>
                </a:lnTo>
                <a:lnTo>
                  <a:pt x="34" y="51830"/>
                </a:lnTo>
                <a:close/>
              </a:path>
            </a:pathLst>
          </a:custGeom>
          <a:solidFill>
            <a:srgbClr val="FCE5CD"/>
          </a:solidFill>
          <a:ln>
            <a:noFill/>
          </a:ln>
        </p:spPr>
      </p:sp>
      <p:sp>
        <p:nvSpPr>
          <p:cNvPr id="275" name="Google Shape;275;g370503395f7_0_50"/>
          <p:cNvSpPr txBox="1"/>
          <p:nvPr>
            <p:ph idx="1" type="body"/>
          </p:nvPr>
        </p:nvSpPr>
        <p:spPr>
          <a:xfrm>
            <a:off x="107050" y="402200"/>
            <a:ext cx="8909700" cy="101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Packet Delay    =       </a:t>
            </a:r>
            <a:r>
              <a:rPr lang="en">
                <a:solidFill>
                  <a:schemeClr val="accent2"/>
                </a:solidFill>
              </a:rPr>
              <a:t>Transmission Delay</a:t>
            </a:r>
            <a:r>
              <a:rPr lang="en"/>
              <a:t>		+    </a:t>
            </a:r>
            <a:r>
              <a:rPr lang="en">
                <a:solidFill>
                  <a:schemeClr val="accent3"/>
                </a:solidFill>
              </a:rPr>
              <a:t>Propagation Delay</a:t>
            </a:r>
            <a:endParaRPr>
              <a:solidFill>
                <a:schemeClr val="accent3"/>
              </a:solidFill>
            </a:endParaRPr>
          </a:p>
          <a:p>
            <a:pPr indent="0" lvl="0" marL="0" rtl="0" algn="l">
              <a:spcBef>
                <a:spcPts val="600"/>
              </a:spcBef>
              <a:spcAft>
                <a:spcPts val="0"/>
              </a:spcAft>
              <a:buNone/>
            </a:pPr>
            <a:r>
              <a:rPr lang="en"/>
              <a:t>Packet Delay    =  </a:t>
            </a:r>
            <a:r>
              <a:rPr lang="en">
                <a:solidFill>
                  <a:schemeClr val="accent2"/>
                </a:solidFill>
              </a:rPr>
              <a:t>(Packet Size / Bandwidth)</a:t>
            </a:r>
            <a:r>
              <a:rPr lang="en"/>
              <a:t> 	+    </a:t>
            </a:r>
            <a:r>
              <a:rPr lang="en">
                <a:solidFill>
                  <a:schemeClr val="accent3"/>
                </a:solidFill>
              </a:rPr>
              <a:t>Propagation Delay</a:t>
            </a:r>
            <a:endParaRPr>
              <a:solidFill>
                <a:schemeClr val="accent3"/>
              </a:solidFill>
            </a:endParaRPr>
          </a:p>
        </p:txBody>
      </p:sp>
      <p:sp>
        <p:nvSpPr>
          <p:cNvPr id="276" name="Google Shape;276;g370503395f7_0_50"/>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Measuring Packet Delay with Timing Diagrams</a:t>
            </a:r>
            <a:endParaRPr/>
          </a:p>
        </p:txBody>
      </p:sp>
      <p:cxnSp>
        <p:nvCxnSpPr>
          <p:cNvPr id="277" name="Google Shape;277;g370503395f7_0_50"/>
          <p:cNvCxnSpPr/>
          <p:nvPr/>
        </p:nvCxnSpPr>
        <p:spPr>
          <a:xfrm>
            <a:off x="3355363" y="2271800"/>
            <a:ext cx="0" cy="2661000"/>
          </a:xfrm>
          <a:prstGeom prst="straightConnector1">
            <a:avLst/>
          </a:prstGeom>
          <a:noFill/>
          <a:ln cap="flat" cmpd="sng" w="19050">
            <a:solidFill>
              <a:srgbClr val="666666"/>
            </a:solidFill>
            <a:prstDash val="solid"/>
            <a:round/>
            <a:headEnd len="med" w="med" type="none"/>
            <a:tailEnd len="med" w="med" type="none"/>
          </a:ln>
        </p:spPr>
      </p:cxnSp>
      <p:cxnSp>
        <p:nvCxnSpPr>
          <p:cNvPr id="278" name="Google Shape;278;g370503395f7_0_50"/>
          <p:cNvCxnSpPr/>
          <p:nvPr/>
        </p:nvCxnSpPr>
        <p:spPr>
          <a:xfrm>
            <a:off x="5799363" y="2271800"/>
            <a:ext cx="0" cy="2661000"/>
          </a:xfrm>
          <a:prstGeom prst="straightConnector1">
            <a:avLst/>
          </a:prstGeom>
          <a:noFill/>
          <a:ln cap="flat" cmpd="sng" w="19050">
            <a:solidFill>
              <a:srgbClr val="666666"/>
            </a:solidFill>
            <a:prstDash val="solid"/>
            <a:round/>
            <a:headEnd len="med" w="med" type="none"/>
            <a:tailEnd len="med" w="med" type="none"/>
          </a:ln>
        </p:spPr>
      </p:cxnSp>
      <p:sp>
        <p:nvSpPr>
          <p:cNvPr id="279" name="Google Shape;279;g370503395f7_0_50"/>
          <p:cNvSpPr/>
          <p:nvPr/>
        </p:nvSpPr>
        <p:spPr>
          <a:xfrm>
            <a:off x="5656838" y="1869575"/>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p:txBody>
      </p:sp>
      <p:sp>
        <p:nvSpPr>
          <p:cNvPr id="280" name="Google Shape;280;g370503395f7_0_50"/>
          <p:cNvSpPr/>
          <p:nvPr/>
        </p:nvSpPr>
        <p:spPr>
          <a:xfrm>
            <a:off x="3212838" y="1869575"/>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cxnSp>
        <p:nvCxnSpPr>
          <p:cNvPr id="281" name="Google Shape;281;g370503395f7_0_50"/>
          <p:cNvCxnSpPr>
            <a:stCxn id="280" idx="6"/>
            <a:endCxn id="279" idx="2"/>
          </p:cNvCxnSpPr>
          <p:nvPr/>
        </p:nvCxnSpPr>
        <p:spPr>
          <a:xfrm>
            <a:off x="3497838" y="2012075"/>
            <a:ext cx="2159100" cy="0"/>
          </a:xfrm>
          <a:prstGeom prst="straightConnector1">
            <a:avLst/>
          </a:prstGeom>
          <a:noFill/>
          <a:ln cap="flat" cmpd="sng" w="19050">
            <a:solidFill>
              <a:srgbClr val="000000"/>
            </a:solidFill>
            <a:prstDash val="solid"/>
            <a:round/>
            <a:headEnd len="med" w="med" type="none"/>
            <a:tailEnd len="med" w="med" type="none"/>
          </a:ln>
        </p:spPr>
      </p:cxnSp>
      <p:sp>
        <p:nvSpPr>
          <p:cNvPr id="282" name="Google Shape;282;g370503395f7_0_50"/>
          <p:cNvSpPr txBox="1"/>
          <p:nvPr/>
        </p:nvSpPr>
        <p:spPr>
          <a:xfrm>
            <a:off x="3355350" y="1534813"/>
            <a:ext cx="2444100" cy="4863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Bandwidth: 1,000,000 bps</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Delay: 0.001s</a:t>
            </a:r>
            <a:endParaRPr>
              <a:solidFill>
                <a:schemeClr val="dk1"/>
              </a:solidFill>
              <a:latin typeface="Roboto"/>
              <a:ea typeface="Roboto"/>
              <a:cs typeface="Roboto"/>
              <a:sym typeface="Roboto"/>
            </a:endParaRPr>
          </a:p>
        </p:txBody>
      </p:sp>
      <p:cxnSp>
        <p:nvCxnSpPr>
          <p:cNvPr id="283" name="Google Shape;283;g370503395f7_0_50"/>
          <p:cNvCxnSpPr/>
          <p:nvPr/>
        </p:nvCxnSpPr>
        <p:spPr>
          <a:xfrm>
            <a:off x="3082650" y="2482900"/>
            <a:ext cx="272700" cy="0"/>
          </a:xfrm>
          <a:prstGeom prst="straightConnector1">
            <a:avLst/>
          </a:prstGeom>
          <a:noFill/>
          <a:ln cap="flat" cmpd="sng" w="9525">
            <a:solidFill>
              <a:schemeClr val="dk2"/>
            </a:solidFill>
            <a:prstDash val="solid"/>
            <a:round/>
            <a:headEnd len="med" w="med" type="none"/>
            <a:tailEnd len="med" w="med" type="triangle"/>
          </a:ln>
        </p:spPr>
      </p:cxnSp>
      <p:sp>
        <p:nvSpPr>
          <p:cNvPr id="284" name="Google Shape;284;g370503395f7_0_50"/>
          <p:cNvSpPr txBox="1"/>
          <p:nvPr/>
        </p:nvSpPr>
        <p:spPr>
          <a:xfrm>
            <a:off x="2484173" y="2375200"/>
            <a:ext cx="5607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solidFill>
                  <a:schemeClr val="dk1"/>
                </a:solidFill>
                <a:latin typeface="Roboto"/>
                <a:ea typeface="Roboto"/>
                <a:cs typeface="Roboto"/>
                <a:sym typeface="Roboto"/>
              </a:rPr>
              <a:t>t = 0s</a:t>
            </a:r>
            <a:endParaRPr>
              <a:solidFill>
                <a:schemeClr val="dk1"/>
              </a:solidFill>
              <a:latin typeface="Roboto"/>
              <a:ea typeface="Roboto"/>
              <a:cs typeface="Roboto"/>
              <a:sym typeface="Roboto"/>
            </a:endParaRPr>
          </a:p>
        </p:txBody>
      </p:sp>
      <p:cxnSp>
        <p:nvCxnSpPr>
          <p:cNvPr id="285" name="Google Shape;285;g370503395f7_0_50"/>
          <p:cNvCxnSpPr/>
          <p:nvPr/>
        </p:nvCxnSpPr>
        <p:spPr>
          <a:xfrm>
            <a:off x="3082650" y="2787700"/>
            <a:ext cx="272700" cy="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g370503395f7_0_50"/>
          <p:cNvSpPr txBox="1"/>
          <p:nvPr/>
        </p:nvSpPr>
        <p:spPr>
          <a:xfrm>
            <a:off x="1834749" y="2680000"/>
            <a:ext cx="12099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solidFill>
                  <a:schemeClr val="dk1"/>
                </a:solidFill>
                <a:latin typeface="Roboto"/>
                <a:ea typeface="Roboto"/>
                <a:cs typeface="Roboto"/>
                <a:sym typeface="Roboto"/>
              </a:rPr>
              <a:t>t = 0.000001s</a:t>
            </a:r>
            <a:endParaRPr>
              <a:solidFill>
                <a:schemeClr val="dk1"/>
              </a:solidFill>
              <a:latin typeface="Roboto"/>
              <a:ea typeface="Roboto"/>
              <a:cs typeface="Roboto"/>
              <a:sym typeface="Roboto"/>
            </a:endParaRPr>
          </a:p>
        </p:txBody>
      </p:sp>
      <p:cxnSp>
        <p:nvCxnSpPr>
          <p:cNvPr id="287" name="Google Shape;287;g370503395f7_0_50"/>
          <p:cNvCxnSpPr/>
          <p:nvPr/>
        </p:nvCxnSpPr>
        <p:spPr>
          <a:xfrm>
            <a:off x="3358225" y="2792525"/>
            <a:ext cx="2439600" cy="653700"/>
          </a:xfrm>
          <a:prstGeom prst="straightConnector1">
            <a:avLst/>
          </a:prstGeom>
          <a:noFill/>
          <a:ln cap="flat" cmpd="sng" w="19050">
            <a:solidFill>
              <a:schemeClr val="dk2"/>
            </a:solidFill>
            <a:prstDash val="solid"/>
            <a:round/>
            <a:headEnd len="med" w="med" type="none"/>
            <a:tailEnd len="med" w="med" type="none"/>
          </a:ln>
        </p:spPr>
      </p:cxnSp>
      <p:cxnSp>
        <p:nvCxnSpPr>
          <p:cNvPr id="288" name="Google Shape;288;g370503395f7_0_50"/>
          <p:cNvCxnSpPr/>
          <p:nvPr/>
        </p:nvCxnSpPr>
        <p:spPr>
          <a:xfrm rot="10800000">
            <a:off x="5800875" y="3448950"/>
            <a:ext cx="272700" cy="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g370503395f7_0_50"/>
          <p:cNvSpPr txBox="1"/>
          <p:nvPr/>
        </p:nvSpPr>
        <p:spPr>
          <a:xfrm>
            <a:off x="6149775" y="3341250"/>
            <a:ext cx="11595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 = 0.001001s</a:t>
            </a:r>
            <a:endParaRPr>
              <a:solidFill>
                <a:schemeClr val="dk1"/>
              </a:solidFill>
              <a:latin typeface="Roboto"/>
              <a:ea typeface="Roboto"/>
              <a:cs typeface="Roboto"/>
              <a:sym typeface="Roboto"/>
            </a:endParaRPr>
          </a:p>
        </p:txBody>
      </p:sp>
      <p:cxnSp>
        <p:nvCxnSpPr>
          <p:cNvPr id="290" name="Google Shape;290;g370503395f7_0_50"/>
          <p:cNvCxnSpPr/>
          <p:nvPr/>
        </p:nvCxnSpPr>
        <p:spPr>
          <a:xfrm>
            <a:off x="3082650" y="4083100"/>
            <a:ext cx="272700" cy="0"/>
          </a:xfrm>
          <a:prstGeom prst="straightConnector1">
            <a:avLst/>
          </a:prstGeom>
          <a:noFill/>
          <a:ln cap="flat" cmpd="sng" w="9525">
            <a:solidFill>
              <a:schemeClr val="dk2"/>
            </a:solidFill>
            <a:prstDash val="solid"/>
            <a:round/>
            <a:headEnd len="med" w="med" type="none"/>
            <a:tailEnd len="med" w="med" type="triangle"/>
          </a:ln>
        </p:spPr>
      </p:cxnSp>
      <p:sp>
        <p:nvSpPr>
          <p:cNvPr id="291" name="Google Shape;291;g370503395f7_0_50"/>
          <p:cNvSpPr txBox="1"/>
          <p:nvPr/>
        </p:nvSpPr>
        <p:spPr>
          <a:xfrm>
            <a:off x="1834749" y="3975400"/>
            <a:ext cx="12099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a:solidFill>
                  <a:schemeClr val="dk1"/>
                </a:solidFill>
                <a:latin typeface="Roboto"/>
                <a:ea typeface="Roboto"/>
                <a:cs typeface="Roboto"/>
                <a:sym typeface="Roboto"/>
              </a:rPr>
              <a:t>t = 0.000800s</a:t>
            </a:r>
            <a:endParaRPr>
              <a:solidFill>
                <a:schemeClr val="dk1"/>
              </a:solidFill>
              <a:latin typeface="Roboto"/>
              <a:ea typeface="Roboto"/>
              <a:cs typeface="Roboto"/>
              <a:sym typeface="Roboto"/>
            </a:endParaRPr>
          </a:p>
        </p:txBody>
      </p:sp>
      <p:cxnSp>
        <p:nvCxnSpPr>
          <p:cNvPr id="292" name="Google Shape;292;g370503395f7_0_50"/>
          <p:cNvCxnSpPr/>
          <p:nvPr/>
        </p:nvCxnSpPr>
        <p:spPr>
          <a:xfrm>
            <a:off x="3358225" y="4087925"/>
            <a:ext cx="2439600" cy="653700"/>
          </a:xfrm>
          <a:prstGeom prst="straightConnector1">
            <a:avLst/>
          </a:prstGeom>
          <a:noFill/>
          <a:ln cap="flat" cmpd="sng" w="19050">
            <a:solidFill>
              <a:schemeClr val="dk2"/>
            </a:solidFill>
            <a:prstDash val="solid"/>
            <a:round/>
            <a:headEnd len="med" w="med" type="none"/>
            <a:tailEnd len="med" w="med" type="none"/>
          </a:ln>
        </p:spPr>
      </p:cxnSp>
      <p:cxnSp>
        <p:nvCxnSpPr>
          <p:cNvPr id="293" name="Google Shape;293;g370503395f7_0_50"/>
          <p:cNvCxnSpPr/>
          <p:nvPr/>
        </p:nvCxnSpPr>
        <p:spPr>
          <a:xfrm rot="10800000">
            <a:off x="5800875" y="4744350"/>
            <a:ext cx="272700" cy="0"/>
          </a:xfrm>
          <a:prstGeom prst="straightConnector1">
            <a:avLst/>
          </a:prstGeom>
          <a:noFill/>
          <a:ln cap="flat" cmpd="sng" w="9525">
            <a:solidFill>
              <a:schemeClr val="dk2"/>
            </a:solidFill>
            <a:prstDash val="solid"/>
            <a:round/>
            <a:headEnd len="med" w="med" type="none"/>
            <a:tailEnd len="med" w="med" type="triangle"/>
          </a:ln>
        </p:spPr>
      </p:cxnSp>
      <p:sp>
        <p:nvSpPr>
          <p:cNvPr id="294" name="Google Shape;294;g370503395f7_0_50"/>
          <p:cNvSpPr txBox="1"/>
          <p:nvPr/>
        </p:nvSpPr>
        <p:spPr>
          <a:xfrm>
            <a:off x="6149775" y="4636650"/>
            <a:ext cx="11595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 = 0.001800s</a:t>
            </a:r>
            <a:endParaRPr>
              <a:solidFill>
                <a:schemeClr val="dk1"/>
              </a:solidFill>
              <a:latin typeface="Roboto"/>
              <a:ea typeface="Roboto"/>
              <a:cs typeface="Roboto"/>
              <a:sym typeface="Roboto"/>
            </a:endParaRPr>
          </a:p>
        </p:txBody>
      </p:sp>
      <p:sp>
        <p:nvSpPr>
          <p:cNvPr id="295" name="Google Shape;295;g370503395f7_0_50"/>
          <p:cNvSpPr txBox="1"/>
          <p:nvPr/>
        </p:nvSpPr>
        <p:spPr>
          <a:xfrm>
            <a:off x="3763813" y="3631625"/>
            <a:ext cx="16164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800-bit packet</a:t>
            </a:r>
            <a:endParaRPr>
              <a:solidFill>
                <a:schemeClr val="dk1"/>
              </a:solidFill>
              <a:latin typeface="Roboto"/>
              <a:ea typeface="Roboto"/>
              <a:cs typeface="Roboto"/>
              <a:sym typeface="Roboto"/>
            </a:endParaRPr>
          </a:p>
        </p:txBody>
      </p:sp>
      <p:grpSp>
        <p:nvGrpSpPr>
          <p:cNvPr id="296" name="Google Shape;296;g370503395f7_0_50"/>
          <p:cNvGrpSpPr/>
          <p:nvPr/>
        </p:nvGrpSpPr>
        <p:grpSpPr>
          <a:xfrm>
            <a:off x="1617050" y="2787567"/>
            <a:ext cx="179700" cy="1263835"/>
            <a:chOff x="2338450" y="3338450"/>
            <a:chExt cx="179700" cy="836700"/>
          </a:xfrm>
        </p:grpSpPr>
        <p:cxnSp>
          <p:nvCxnSpPr>
            <p:cNvPr id="297" name="Google Shape;297;g370503395f7_0_50"/>
            <p:cNvCxnSpPr/>
            <p:nvPr/>
          </p:nvCxnSpPr>
          <p:spPr>
            <a:xfrm>
              <a:off x="2338450" y="3338450"/>
              <a:ext cx="179700" cy="0"/>
            </a:xfrm>
            <a:prstGeom prst="straightConnector1">
              <a:avLst/>
            </a:prstGeom>
            <a:noFill/>
            <a:ln cap="flat" cmpd="sng" w="19050">
              <a:solidFill>
                <a:schemeClr val="accent2"/>
              </a:solidFill>
              <a:prstDash val="solid"/>
              <a:round/>
              <a:headEnd len="med" w="med" type="none"/>
              <a:tailEnd len="med" w="med" type="none"/>
            </a:ln>
          </p:spPr>
        </p:cxnSp>
        <p:cxnSp>
          <p:nvCxnSpPr>
            <p:cNvPr id="298" name="Google Shape;298;g370503395f7_0_50"/>
            <p:cNvCxnSpPr/>
            <p:nvPr/>
          </p:nvCxnSpPr>
          <p:spPr>
            <a:xfrm>
              <a:off x="2338450" y="4175150"/>
              <a:ext cx="179700" cy="0"/>
            </a:xfrm>
            <a:prstGeom prst="straightConnector1">
              <a:avLst/>
            </a:prstGeom>
            <a:noFill/>
            <a:ln cap="flat" cmpd="sng" w="19050">
              <a:solidFill>
                <a:schemeClr val="accent2"/>
              </a:solidFill>
              <a:prstDash val="solid"/>
              <a:round/>
              <a:headEnd len="med" w="med" type="none"/>
              <a:tailEnd len="med" w="med" type="none"/>
            </a:ln>
          </p:spPr>
        </p:cxnSp>
        <p:cxnSp>
          <p:nvCxnSpPr>
            <p:cNvPr id="299" name="Google Shape;299;g370503395f7_0_50"/>
            <p:cNvCxnSpPr/>
            <p:nvPr/>
          </p:nvCxnSpPr>
          <p:spPr>
            <a:xfrm rot="10800000">
              <a:off x="2428500" y="3338450"/>
              <a:ext cx="0" cy="836700"/>
            </a:xfrm>
            <a:prstGeom prst="straightConnector1">
              <a:avLst/>
            </a:prstGeom>
            <a:noFill/>
            <a:ln cap="flat" cmpd="sng" w="19050">
              <a:solidFill>
                <a:schemeClr val="accent2"/>
              </a:solidFill>
              <a:prstDash val="solid"/>
              <a:round/>
              <a:headEnd len="med" w="med" type="none"/>
              <a:tailEnd len="med" w="med" type="none"/>
            </a:ln>
          </p:spPr>
        </p:cxnSp>
      </p:grpSp>
      <p:sp>
        <p:nvSpPr>
          <p:cNvPr id="300" name="Google Shape;300;g370503395f7_0_50"/>
          <p:cNvSpPr txBox="1"/>
          <p:nvPr/>
        </p:nvSpPr>
        <p:spPr>
          <a:xfrm>
            <a:off x="457550" y="3194700"/>
            <a:ext cx="1159500" cy="486300"/>
          </a:xfrm>
          <a:prstGeom prst="rect">
            <a:avLst/>
          </a:prstGeom>
          <a:noFill/>
          <a:ln>
            <a:noFill/>
          </a:ln>
        </p:spPr>
        <p:txBody>
          <a:bodyPr anchorCtr="0" anchor="t" bIns="27425" lIns="27425" spcFirstLastPara="1" rIns="27425" wrap="square" tIns="27425">
            <a:spAutoFit/>
          </a:bodyPr>
          <a:lstStyle/>
          <a:p>
            <a:pPr indent="0" lvl="0" marL="0" rtl="0" algn="r">
              <a:spcBef>
                <a:spcPts val="0"/>
              </a:spcBef>
              <a:spcAft>
                <a:spcPts val="0"/>
              </a:spcAft>
              <a:buNone/>
            </a:pPr>
            <a:r>
              <a:rPr lang="en">
                <a:solidFill>
                  <a:schemeClr val="accent2"/>
                </a:solidFill>
                <a:latin typeface="Roboto"/>
                <a:ea typeface="Roboto"/>
                <a:cs typeface="Roboto"/>
                <a:sym typeface="Roboto"/>
              </a:rPr>
              <a:t>Transmission Delay</a:t>
            </a:r>
            <a:endParaRPr>
              <a:solidFill>
                <a:schemeClr val="accent2"/>
              </a:solidFill>
              <a:latin typeface="Roboto"/>
              <a:ea typeface="Roboto"/>
              <a:cs typeface="Roboto"/>
              <a:sym typeface="Roboto"/>
            </a:endParaRPr>
          </a:p>
        </p:txBody>
      </p:sp>
      <p:grpSp>
        <p:nvGrpSpPr>
          <p:cNvPr id="301" name="Google Shape;301;g370503395f7_0_50"/>
          <p:cNvGrpSpPr/>
          <p:nvPr/>
        </p:nvGrpSpPr>
        <p:grpSpPr>
          <a:xfrm>
            <a:off x="1617050" y="4125162"/>
            <a:ext cx="179700" cy="616397"/>
            <a:chOff x="2338450" y="3338450"/>
            <a:chExt cx="179700" cy="836700"/>
          </a:xfrm>
        </p:grpSpPr>
        <p:cxnSp>
          <p:nvCxnSpPr>
            <p:cNvPr id="302" name="Google Shape;302;g370503395f7_0_50"/>
            <p:cNvCxnSpPr/>
            <p:nvPr/>
          </p:nvCxnSpPr>
          <p:spPr>
            <a:xfrm>
              <a:off x="2338450" y="3338450"/>
              <a:ext cx="179700" cy="0"/>
            </a:xfrm>
            <a:prstGeom prst="straightConnector1">
              <a:avLst/>
            </a:prstGeom>
            <a:noFill/>
            <a:ln cap="flat" cmpd="sng" w="19050">
              <a:solidFill>
                <a:schemeClr val="accent3"/>
              </a:solidFill>
              <a:prstDash val="solid"/>
              <a:round/>
              <a:headEnd len="med" w="med" type="none"/>
              <a:tailEnd len="med" w="med" type="none"/>
            </a:ln>
          </p:spPr>
        </p:cxnSp>
        <p:cxnSp>
          <p:nvCxnSpPr>
            <p:cNvPr id="303" name="Google Shape;303;g370503395f7_0_50"/>
            <p:cNvCxnSpPr/>
            <p:nvPr/>
          </p:nvCxnSpPr>
          <p:spPr>
            <a:xfrm>
              <a:off x="2338450" y="4175150"/>
              <a:ext cx="179700" cy="0"/>
            </a:xfrm>
            <a:prstGeom prst="straightConnector1">
              <a:avLst/>
            </a:prstGeom>
            <a:noFill/>
            <a:ln cap="flat" cmpd="sng" w="19050">
              <a:solidFill>
                <a:schemeClr val="accent3"/>
              </a:solidFill>
              <a:prstDash val="solid"/>
              <a:round/>
              <a:headEnd len="med" w="med" type="none"/>
              <a:tailEnd len="med" w="med" type="none"/>
            </a:ln>
          </p:spPr>
        </p:cxnSp>
        <p:cxnSp>
          <p:nvCxnSpPr>
            <p:cNvPr id="304" name="Google Shape;304;g370503395f7_0_50"/>
            <p:cNvCxnSpPr/>
            <p:nvPr/>
          </p:nvCxnSpPr>
          <p:spPr>
            <a:xfrm rot="10800000">
              <a:off x="2428500" y="3338450"/>
              <a:ext cx="0" cy="836700"/>
            </a:xfrm>
            <a:prstGeom prst="straightConnector1">
              <a:avLst/>
            </a:prstGeom>
            <a:noFill/>
            <a:ln cap="flat" cmpd="sng" w="19050">
              <a:solidFill>
                <a:schemeClr val="accent3"/>
              </a:solidFill>
              <a:prstDash val="solid"/>
              <a:round/>
              <a:headEnd len="med" w="med" type="none"/>
              <a:tailEnd len="med" w="med" type="none"/>
            </a:ln>
          </p:spPr>
        </p:cxnSp>
      </p:grpSp>
      <p:sp>
        <p:nvSpPr>
          <p:cNvPr id="305" name="Google Shape;305;g370503395f7_0_50"/>
          <p:cNvSpPr txBox="1"/>
          <p:nvPr/>
        </p:nvSpPr>
        <p:spPr>
          <a:xfrm>
            <a:off x="457550" y="4171625"/>
            <a:ext cx="1159500" cy="486300"/>
          </a:xfrm>
          <a:prstGeom prst="rect">
            <a:avLst/>
          </a:prstGeom>
          <a:noFill/>
          <a:ln>
            <a:noFill/>
          </a:ln>
        </p:spPr>
        <p:txBody>
          <a:bodyPr anchorCtr="0" anchor="t" bIns="27425" lIns="27425" spcFirstLastPara="1" rIns="27425" wrap="square" tIns="27425">
            <a:spAutoFit/>
          </a:bodyPr>
          <a:lstStyle/>
          <a:p>
            <a:pPr indent="0" lvl="0" marL="0" rtl="0" algn="r">
              <a:spcBef>
                <a:spcPts val="0"/>
              </a:spcBef>
              <a:spcAft>
                <a:spcPts val="0"/>
              </a:spcAft>
              <a:buNone/>
            </a:pPr>
            <a:r>
              <a:rPr lang="en">
                <a:solidFill>
                  <a:schemeClr val="accent3"/>
                </a:solidFill>
                <a:latin typeface="Roboto"/>
                <a:ea typeface="Roboto"/>
                <a:cs typeface="Roboto"/>
                <a:sym typeface="Roboto"/>
              </a:rPr>
              <a:t>Propagation Delay</a:t>
            </a:r>
            <a:endParaRPr>
              <a:solidFill>
                <a:schemeClr val="accent3"/>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370503395f7_0_268"/>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Pipe Diagrams</a:t>
            </a:r>
            <a:endParaRPr/>
          </a:p>
        </p:txBody>
      </p:sp>
      <p:sp>
        <p:nvSpPr>
          <p:cNvPr id="311" name="Google Shape;311;g370503395f7_0_268"/>
          <p:cNvSpPr txBox="1"/>
          <p:nvPr>
            <p:ph idx="1" type="body"/>
          </p:nvPr>
        </p:nvSpPr>
        <p:spPr>
          <a:xfrm>
            <a:off x="107050" y="402200"/>
            <a:ext cx="8909700" cy="200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Pipe diagram shows the bits on the link at a frozen moment in time.</a:t>
            </a:r>
            <a:endParaRPr/>
          </a:p>
          <a:p>
            <a:pPr indent="-342900" lvl="0" marL="457200" rtl="0" algn="l">
              <a:spcBef>
                <a:spcPts val="600"/>
              </a:spcBef>
              <a:spcAft>
                <a:spcPts val="0"/>
              </a:spcAft>
              <a:buSzPts val="1800"/>
              <a:buChar char="●"/>
            </a:pPr>
            <a:r>
              <a:rPr b="1" lang="en"/>
              <a:t>Height = bandwidth.</a:t>
            </a:r>
            <a:r>
              <a:rPr lang="en"/>
              <a:t> How many bits we can put in the pipe per unit time.</a:t>
            </a:r>
            <a:endParaRPr/>
          </a:p>
          <a:p>
            <a:pPr indent="-342900" lvl="0" marL="457200" rtl="0" algn="l">
              <a:spcBef>
                <a:spcPts val="0"/>
              </a:spcBef>
              <a:spcAft>
                <a:spcPts val="0"/>
              </a:spcAft>
              <a:buSzPts val="1800"/>
              <a:buChar char="●"/>
            </a:pPr>
            <a:r>
              <a:rPr b="1" lang="en"/>
              <a:t>Width = propagation delay.</a:t>
            </a:r>
            <a:r>
              <a:rPr lang="en"/>
              <a:t> How long it takes for bits to travel through the pipe.</a:t>
            </a:r>
            <a:endParaRPr/>
          </a:p>
          <a:p>
            <a:pPr indent="-342900" lvl="0" marL="457200" rtl="0" algn="l">
              <a:spcBef>
                <a:spcPts val="0"/>
              </a:spcBef>
              <a:spcAft>
                <a:spcPts val="0"/>
              </a:spcAft>
              <a:buSzPts val="1800"/>
              <a:buChar char="●"/>
            </a:pPr>
            <a:r>
              <a:rPr b="1" lang="en"/>
              <a:t>Area = bandwidth-delay product</a:t>
            </a:r>
            <a:r>
              <a:rPr lang="en"/>
              <a:t>. How many bits fit in the pipe at a given instant.</a:t>
            </a:r>
            <a:endParaRPr/>
          </a:p>
          <a:p>
            <a:pPr indent="0" lvl="0" marL="0" rtl="0" algn="l">
              <a:spcBef>
                <a:spcPts val="600"/>
              </a:spcBef>
              <a:spcAft>
                <a:spcPts val="0"/>
              </a:spcAft>
              <a:buNone/>
            </a:pPr>
            <a:r>
              <a:rPr lang="en"/>
              <a:t>Now that we know the propagation delay, we can tell how many bits are “in flight” (on the link) at any time</a:t>
            </a:r>
            <a:endParaRPr/>
          </a:p>
          <a:p>
            <a:pPr indent="0" lvl="0" marL="0" rtl="0" algn="l">
              <a:spcBef>
                <a:spcPts val="600"/>
              </a:spcBef>
              <a:spcAft>
                <a:spcPts val="0"/>
              </a:spcAft>
              <a:buNone/>
            </a:pPr>
            <a:r>
              <a:t/>
            </a:r>
            <a:endParaRPr/>
          </a:p>
        </p:txBody>
      </p:sp>
      <p:sp>
        <p:nvSpPr>
          <p:cNvPr id="312" name="Google Shape;312;g370503395f7_0_268"/>
          <p:cNvSpPr/>
          <p:nvPr/>
        </p:nvSpPr>
        <p:spPr>
          <a:xfrm>
            <a:off x="3405125" y="3424450"/>
            <a:ext cx="2323200" cy="9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3" name="Google Shape;313;g370503395f7_0_268"/>
          <p:cNvSpPr/>
          <p:nvPr/>
        </p:nvSpPr>
        <p:spPr>
          <a:xfrm>
            <a:off x="5651550" y="2885525"/>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p:txBody>
      </p:sp>
      <p:sp>
        <p:nvSpPr>
          <p:cNvPr id="314" name="Google Shape;314;g370503395f7_0_268"/>
          <p:cNvSpPr/>
          <p:nvPr/>
        </p:nvSpPr>
        <p:spPr>
          <a:xfrm>
            <a:off x="3207550" y="2885525"/>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cxnSp>
        <p:nvCxnSpPr>
          <p:cNvPr id="315" name="Google Shape;315;g370503395f7_0_268"/>
          <p:cNvCxnSpPr>
            <a:stCxn id="314" idx="6"/>
            <a:endCxn id="313" idx="2"/>
          </p:cNvCxnSpPr>
          <p:nvPr/>
        </p:nvCxnSpPr>
        <p:spPr>
          <a:xfrm>
            <a:off x="3492550" y="3028025"/>
            <a:ext cx="2159100" cy="0"/>
          </a:xfrm>
          <a:prstGeom prst="straightConnector1">
            <a:avLst/>
          </a:prstGeom>
          <a:noFill/>
          <a:ln cap="flat" cmpd="sng" w="19050">
            <a:solidFill>
              <a:srgbClr val="000000"/>
            </a:solidFill>
            <a:prstDash val="solid"/>
            <a:round/>
            <a:headEnd len="med" w="med" type="none"/>
            <a:tailEnd len="med" w="med" type="none"/>
          </a:ln>
        </p:spPr>
      </p:cxnSp>
      <p:sp>
        <p:nvSpPr>
          <p:cNvPr id="316" name="Google Shape;316;g370503395f7_0_268"/>
          <p:cNvSpPr txBox="1"/>
          <p:nvPr/>
        </p:nvSpPr>
        <p:spPr>
          <a:xfrm>
            <a:off x="3350063" y="2550763"/>
            <a:ext cx="2444100" cy="4863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Bandwidth: 5 bps</a:t>
            </a:r>
            <a:endParaRPr>
              <a:solidFill>
                <a:schemeClr val="dk1"/>
              </a:solidFill>
              <a:latin typeface="Roboto"/>
              <a:ea typeface="Roboto"/>
              <a:cs typeface="Roboto"/>
              <a:sym typeface="Roboto"/>
            </a:endParaRPr>
          </a:p>
          <a:p>
            <a:pPr indent="0" lvl="0" marL="0" rtl="0" algn="ctr">
              <a:spcBef>
                <a:spcPts val="0"/>
              </a:spcBef>
              <a:spcAft>
                <a:spcPts val="0"/>
              </a:spcAft>
              <a:buNone/>
            </a:pPr>
            <a:r>
              <a:rPr lang="en">
                <a:solidFill>
                  <a:schemeClr val="dk1"/>
                </a:solidFill>
                <a:latin typeface="Roboto"/>
                <a:ea typeface="Roboto"/>
                <a:cs typeface="Roboto"/>
                <a:sym typeface="Roboto"/>
              </a:rPr>
              <a:t>Delay: 7s</a:t>
            </a:r>
            <a:endParaRPr>
              <a:solidFill>
                <a:schemeClr val="dk1"/>
              </a:solidFill>
              <a:latin typeface="Roboto"/>
              <a:ea typeface="Roboto"/>
              <a:cs typeface="Roboto"/>
              <a:sym typeface="Roboto"/>
            </a:endParaRPr>
          </a:p>
        </p:txBody>
      </p:sp>
      <p:grpSp>
        <p:nvGrpSpPr>
          <p:cNvPr id="317" name="Google Shape;317;g370503395f7_0_268"/>
          <p:cNvGrpSpPr/>
          <p:nvPr/>
        </p:nvGrpSpPr>
        <p:grpSpPr>
          <a:xfrm>
            <a:off x="3573323" y="3491807"/>
            <a:ext cx="158100" cy="779700"/>
            <a:chOff x="4493036" y="1763407"/>
            <a:chExt cx="158100" cy="779700"/>
          </a:xfrm>
        </p:grpSpPr>
        <p:sp>
          <p:nvSpPr>
            <p:cNvPr id="318" name="Google Shape;318;g370503395f7_0_268"/>
            <p:cNvSpPr/>
            <p:nvPr/>
          </p:nvSpPr>
          <p:spPr>
            <a:xfrm rot="5400000">
              <a:off x="4182236" y="2074207"/>
              <a:ext cx="779700" cy="1581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9" name="Google Shape;319;g370503395f7_0_268"/>
            <p:cNvSpPr/>
            <p:nvPr/>
          </p:nvSpPr>
          <p:spPr>
            <a:xfrm rot="4501764">
              <a:off x="4529323" y="2426413"/>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0" name="Google Shape;320;g370503395f7_0_268"/>
            <p:cNvSpPr/>
            <p:nvPr/>
          </p:nvSpPr>
          <p:spPr>
            <a:xfrm rot="4501764">
              <a:off x="4529242" y="2268664"/>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1" name="Google Shape;321;g370503395f7_0_268"/>
            <p:cNvSpPr/>
            <p:nvPr/>
          </p:nvSpPr>
          <p:spPr>
            <a:xfrm rot="4501764">
              <a:off x="4528920" y="2110979"/>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2" name="Google Shape;322;g370503395f7_0_268"/>
            <p:cNvSpPr/>
            <p:nvPr/>
          </p:nvSpPr>
          <p:spPr>
            <a:xfrm rot="4501764">
              <a:off x="4529056" y="1953172"/>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3" name="Google Shape;323;g370503395f7_0_268"/>
            <p:cNvSpPr/>
            <p:nvPr/>
          </p:nvSpPr>
          <p:spPr>
            <a:xfrm rot="4501764">
              <a:off x="4528879" y="1795448"/>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324" name="Google Shape;324;g370503395f7_0_268"/>
          <p:cNvGrpSpPr/>
          <p:nvPr/>
        </p:nvGrpSpPr>
        <p:grpSpPr>
          <a:xfrm>
            <a:off x="3878123" y="3491807"/>
            <a:ext cx="158100" cy="779700"/>
            <a:chOff x="4493036" y="1763407"/>
            <a:chExt cx="158100" cy="779700"/>
          </a:xfrm>
        </p:grpSpPr>
        <p:sp>
          <p:nvSpPr>
            <p:cNvPr id="325" name="Google Shape;325;g370503395f7_0_268"/>
            <p:cNvSpPr/>
            <p:nvPr/>
          </p:nvSpPr>
          <p:spPr>
            <a:xfrm rot="5400000">
              <a:off x="4182236" y="2074207"/>
              <a:ext cx="779700" cy="1581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6" name="Google Shape;326;g370503395f7_0_268"/>
            <p:cNvSpPr/>
            <p:nvPr/>
          </p:nvSpPr>
          <p:spPr>
            <a:xfrm rot="4501764">
              <a:off x="4529323" y="2426413"/>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7" name="Google Shape;327;g370503395f7_0_268"/>
            <p:cNvSpPr/>
            <p:nvPr/>
          </p:nvSpPr>
          <p:spPr>
            <a:xfrm rot="4501764">
              <a:off x="4529242" y="2268664"/>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8" name="Google Shape;328;g370503395f7_0_268"/>
            <p:cNvSpPr/>
            <p:nvPr/>
          </p:nvSpPr>
          <p:spPr>
            <a:xfrm rot="4501764">
              <a:off x="4528920" y="2110979"/>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9" name="Google Shape;329;g370503395f7_0_268"/>
            <p:cNvSpPr/>
            <p:nvPr/>
          </p:nvSpPr>
          <p:spPr>
            <a:xfrm rot="4501764">
              <a:off x="4529056" y="1953172"/>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0" name="Google Shape;330;g370503395f7_0_268"/>
            <p:cNvSpPr/>
            <p:nvPr/>
          </p:nvSpPr>
          <p:spPr>
            <a:xfrm rot="4501764">
              <a:off x="4528879" y="1795448"/>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331" name="Google Shape;331;g370503395f7_0_268"/>
          <p:cNvGrpSpPr/>
          <p:nvPr/>
        </p:nvGrpSpPr>
        <p:grpSpPr>
          <a:xfrm>
            <a:off x="4182923" y="3491807"/>
            <a:ext cx="158100" cy="779700"/>
            <a:chOff x="4493036" y="1763407"/>
            <a:chExt cx="158100" cy="779700"/>
          </a:xfrm>
        </p:grpSpPr>
        <p:sp>
          <p:nvSpPr>
            <p:cNvPr id="332" name="Google Shape;332;g370503395f7_0_268"/>
            <p:cNvSpPr/>
            <p:nvPr/>
          </p:nvSpPr>
          <p:spPr>
            <a:xfrm rot="5400000">
              <a:off x="4182236" y="2074207"/>
              <a:ext cx="779700" cy="1581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3" name="Google Shape;333;g370503395f7_0_268"/>
            <p:cNvSpPr/>
            <p:nvPr/>
          </p:nvSpPr>
          <p:spPr>
            <a:xfrm rot="4501764">
              <a:off x="4529323" y="2426413"/>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4" name="Google Shape;334;g370503395f7_0_268"/>
            <p:cNvSpPr/>
            <p:nvPr/>
          </p:nvSpPr>
          <p:spPr>
            <a:xfrm rot="4501764">
              <a:off x="4529242" y="2268664"/>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5" name="Google Shape;335;g370503395f7_0_268"/>
            <p:cNvSpPr/>
            <p:nvPr/>
          </p:nvSpPr>
          <p:spPr>
            <a:xfrm rot="4501764">
              <a:off x="4528920" y="2110979"/>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6" name="Google Shape;336;g370503395f7_0_268"/>
            <p:cNvSpPr/>
            <p:nvPr/>
          </p:nvSpPr>
          <p:spPr>
            <a:xfrm rot="4501764">
              <a:off x="4529056" y="1953172"/>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7" name="Google Shape;337;g370503395f7_0_268"/>
            <p:cNvSpPr/>
            <p:nvPr/>
          </p:nvSpPr>
          <p:spPr>
            <a:xfrm rot="4501764">
              <a:off x="4528879" y="1795448"/>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338" name="Google Shape;338;g370503395f7_0_268"/>
          <p:cNvGrpSpPr/>
          <p:nvPr/>
        </p:nvGrpSpPr>
        <p:grpSpPr>
          <a:xfrm>
            <a:off x="4487723" y="3491807"/>
            <a:ext cx="158100" cy="779700"/>
            <a:chOff x="4493036" y="1763407"/>
            <a:chExt cx="158100" cy="779700"/>
          </a:xfrm>
        </p:grpSpPr>
        <p:sp>
          <p:nvSpPr>
            <p:cNvPr id="339" name="Google Shape;339;g370503395f7_0_268"/>
            <p:cNvSpPr/>
            <p:nvPr/>
          </p:nvSpPr>
          <p:spPr>
            <a:xfrm rot="5400000">
              <a:off x="4182236" y="2074207"/>
              <a:ext cx="779700" cy="1581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0" name="Google Shape;340;g370503395f7_0_268"/>
            <p:cNvSpPr/>
            <p:nvPr/>
          </p:nvSpPr>
          <p:spPr>
            <a:xfrm rot="4501764">
              <a:off x="4529323" y="2426413"/>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1" name="Google Shape;341;g370503395f7_0_268"/>
            <p:cNvSpPr/>
            <p:nvPr/>
          </p:nvSpPr>
          <p:spPr>
            <a:xfrm rot="4501764">
              <a:off x="4529242" y="2268664"/>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2" name="Google Shape;342;g370503395f7_0_268"/>
            <p:cNvSpPr/>
            <p:nvPr/>
          </p:nvSpPr>
          <p:spPr>
            <a:xfrm rot="4501764">
              <a:off x="4528920" y="2110979"/>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3" name="Google Shape;343;g370503395f7_0_268"/>
            <p:cNvSpPr/>
            <p:nvPr/>
          </p:nvSpPr>
          <p:spPr>
            <a:xfrm rot="4501764">
              <a:off x="4529056" y="1953172"/>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4" name="Google Shape;344;g370503395f7_0_268"/>
            <p:cNvSpPr/>
            <p:nvPr/>
          </p:nvSpPr>
          <p:spPr>
            <a:xfrm rot="4501764">
              <a:off x="4528879" y="1795448"/>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345" name="Google Shape;345;g370503395f7_0_268"/>
          <p:cNvGrpSpPr/>
          <p:nvPr/>
        </p:nvGrpSpPr>
        <p:grpSpPr>
          <a:xfrm>
            <a:off x="4792523" y="3491807"/>
            <a:ext cx="158100" cy="779700"/>
            <a:chOff x="4493036" y="1763407"/>
            <a:chExt cx="158100" cy="779700"/>
          </a:xfrm>
        </p:grpSpPr>
        <p:sp>
          <p:nvSpPr>
            <p:cNvPr id="346" name="Google Shape;346;g370503395f7_0_268"/>
            <p:cNvSpPr/>
            <p:nvPr/>
          </p:nvSpPr>
          <p:spPr>
            <a:xfrm rot="5400000">
              <a:off x="4182236" y="2074207"/>
              <a:ext cx="779700" cy="1581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7" name="Google Shape;347;g370503395f7_0_268"/>
            <p:cNvSpPr/>
            <p:nvPr/>
          </p:nvSpPr>
          <p:spPr>
            <a:xfrm rot="4501764">
              <a:off x="4529323" y="2426413"/>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8" name="Google Shape;348;g370503395f7_0_268"/>
            <p:cNvSpPr/>
            <p:nvPr/>
          </p:nvSpPr>
          <p:spPr>
            <a:xfrm rot="4501764">
              <a:off x="4529242" y="2268664"/>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49" name="Google Shape;349;g370503395f7_0_268"/>
            <p:cNvSpPr/>
            <p:nvPr/>
          </p:nvSpPr>
          <p:spPr>
            <a:xfrm rot="4501764">
              <a:off x="4528920" y="2110979"/>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0" name="Google Shape;350;g370503395f7_0_268"/>
            <p:cNvSpPr/>
            <p:nvPr/>
          </p:nvSpPr>
          <p:spPr>
            <a:xfrm rot="4501764">
              <a:off x="4529056" y="1953172"/>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1" name="Google Shape;351;g370503395f7_0_268"/>
            <p:cNvSpPr/>
            <p:nvPr/>
          </p:nvSpPr>
          <p:spPr>
            <a:xfrm rot="4501764">
              <a:off x="4528879" y="1795448"/>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352" name="Google Shape;352;g370503395f7_0_268"/>
          <p:cNvGrpSpPr/>
          <p:nvPr/>
        </p:nvGrpSpPr>
        <p:grpSpPr>
          <a:xfrm>
            <a:off x="5097323" y="3491807"/>
            <a:ext cx="158100" cy="779700"/>
            <a:chOff x="4493036" y="1763407"/>
            <a:chExt cx="158100" cy="779700"/>
          </a:xfrm>
        </p:grpSpPr>
        <p:sp>
          <p:nvSpPr>
            <p:cNvPr id="353" name="Google Shape;353;g370503395f7_0_268"/>
            <p:cNvSpPr/>
            <p:nvPr/>
          </p:nvSpPr>
          <p:spPr>
            <a:xfrm rot="5400000">
              <a:off x="4182236" y="2074207"/>
              <a:ext cx="779700" cy="1581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4" name="Google Shape;354;g370503395f7_0_268"/>
            <p:cNvSpPr/>
            <p:nvPr/>
          </p:nvSpPr>
          <p:spPr>
            <a:xfrm rot="4501764">
              <a:off x="4529323" y="2426413"/>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5" name="Google Shape;355;g370503395f7_0_268"/>
            <p:cNvSpPr/>
            <p:nvPr/>
          </p:nvSpPr>
          <p:spPr>
            <a:xfrm rot="4501764">
              <a:off x="4529242" y="2268664"/>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6" name="Google Shape;356;g370503395f7_0_268"/>
            <p:cNvSpPr/>
            <p:nvPr/>
          </p:nvSpPr>
          <p:spPr>
            <a:xfrm rot="4501764">
              <a:off x="4528920" y="2110979"/>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7" name="Google Shape;357;g370503395f7_0_268"/>
            <p:cNvSpPr/>
            <p:nvPr/>
          </p:nvSpPr>
          <p:spPr>
            <a:xfrm rot="4501764">
              <a:off x="4529056" y="1953172"/>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8" name="Google Shape;358;g370503395f7_0_268"/>
            <p:cNvSpPr/>
            <p:nvPr/>
          </p:nvSpPr>
          <p:spPr>
            <a:xfrm rot="4501764">
              <a:off x="4528879" y="1795448"/>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359" name="Google Shape;359;g370503395f7_0_268"/>
          <p:cNvGrpSpPr/>
          <p:nvPr/>
        </p:nvGrpSpPr>
        <p:grpSpPr>
          <a:xfrm>
            <a:off x="5402123" y="3491807"/>
            <a:ext cx="158100" cy="779700"/>
            <a:chOff x="4493036" y="1763407"/>
            <a:chExt cx="158100" cy="779700"/>
          </a:xfrm>
        </p:grpSpPr>
        <p:sp>
          <p:nvSpPr>
            <p:cNvPr id="360" name="Google Shape;360;g370503395f7_0_268"/>
            <p:cNvSpPr/>
            <p:nvPr/>
          </p:nvSpPr>
          <p:spPr>
            <a:xfrm rot="5400000">
              <a:off x="4182236" y="2074207"/>
              <a:ext cx="779700" cy="1581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1" name="Google Shape;361;g370503395f7_0_268"/>
            <p:cNvSpPr/>
            <p:nvPr/>
          </p:nvSpPr>
          <p:spPr>
            <a:xfrm rot="4501764">
              <a:off x="4529323" y="2426413"/>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2" name="Google Shape;362;g370503395f7_0_268"/>
            <p:cNvSpPr/>
            <p:nvPr/>
          </p:nvSpPr>
          <p:spPr>
            <a:xfrm rot="4501764">
              <a:off x="4529242" y="2268664"/>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3" name="Google Shape;363;g370503395f7_0_268"/>
            <p:cNvSpPr/>
            <p:nvPr/>
          </p:nvSpPr>
          <p:spPr>
            <a:xfrm rot="4501764">
              <a:off x="4528920" y="2110979"/>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4" name="Google Shape;364;g370503395f7_0_268"/>
            <p:cNvSpPr/>
            <p:nvPr/>
          </p:nvSpPr>
          <p:spPr>
            <a:xfrm rot="4501764">
              <a:off x="4529056" y="1953172"/>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65" name="Google Shape;365;g370503395f7_0_268"/>
            <p:cNvSpPr/>
            <p:nvPr/>
          </p:nvSpPr>
          <p:spPr>
            <a:xfrm rot="4501764">
              <a:off x="4528879" y="1795448"/>
              <a:ext cx="84777" cy="84777"/>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366" name="Google Shape;366;g370503395f7_0_268"/>
          <p:cNvGrpSpPr/>
          <p:nvPr/>
        </p:nvGrpSpPr>
        <p:grpSpPr>
          <a:xfrm>
            <a:off x="3073025" y="3424440"/>
            <a:ext cx="179700" cy="914429"/>
            <a:chOff x="2338450" y="3338450"/>
            <a:chExt cx="179700" cy="836700"/>
          </a:xfrm>
        </p:grpSpPr>
        <p:cxnSp>
          <p:nvCxnSpPr>
            <p:cNvPr id="367" name="Google Shape;367;g370503395f7_0_268"/>
            <p:cNvCxnSpPr/>
            <p:nvPr/>
          </p:nvCxnSpPr>
          <p:spPr>
            <a:xfrm>
              <a:off x="2338450" y="3338450"/>
              <a:ext cx="179700" cy="0"/>
            </a:xfrm>
            <a:prstGeom prst="straightConnector1">
              <a:avLst/>
            </a:prstGeom>
            <a:noFill/>
            <a:ln cap="flat" cmpd="sng" w="19050">
              <a:solidFill>
                <a:schemeClr val="accent2"/>
              </a:solidFill>
              <a:prstDash val="solid"/>
              <a:round/>
              <a:headEnd len="med" w="med" type="none"/>
              <a:tailEnd len="med" w="med" type="none"/>
            </a:ln>
          </p:spPr>
        </p:cxnSp>
        <p:cxnSp>
          <p:nvCxnSpPr>
            <p:cNvPr id="368" name="Google Shape;368;g370503395f7_0_268"/>
            <p:cNvCxnSpPr/>
            <p:nvPr/>
          </p:nvCxnSpPr>
          <p:spPr>
            <a:xfrm>
              <a:off x="2338450" y="4175150"/>
              <a:ext cx="179700" cy="0"/>
            </a:xfrm>
            <a:prstGeom prst="straightConnector1">
              <a:avLst/>
            </a:prstGeom>
            <a:noFill/>
            <a:ln cap="flat" cmpd="sng" w="19050">
              <a:solidFill>
                <a:schemeClr val="accent2"/>
              </a:solidFill>
              <a:prstDash val="solid"/>
              <a:round/>
              <a:headEnd len="med" w="med" type="none"/>
              <a:tailEnd len="med" w="med" type="none"/>
            </a:ln>
          </p:spPr>
        </p:cxnSp>
        <p:cxnSp>
          <p:nvCxnSpPr>
            <p:cNvPr id="369" name="Google Shape;369;g370503395f7_0_268"/>
            <p:cNvCxnSpPr/>
            <p:nvPr/>
          </p:nvCxnSpPr>
          <p:spPr>
            <a:xfrm rot="10800000">
              <a:off x="2428500" y="3338450"/>
              <a:ext cx="0" cy="836700"/>
            </a:xfrm>
            <a:prstGeom prst="straightConnector1">
              <a:avLst/>
            </a:prstGeom>
            <a:noFill/>
            <a:ln cap="flat" cmpd="sng" w="19050">
              <a:solidFill>
                <a:schemeClr val="accent2"/>
              </a:solidFill>
              <a:prstDash val="solid"/>
              <a:round/>
              <a:headEnd len="med" w="med" type="none"/>
              <a:tailEnd len="med" w="med" type="none"/>
            </a:ln>
          </p:spPr>
        </p:cxnSp>
      </p:grpSp>
      <p:sp>
        <p:nvSpPr>
          <p:cNvPr id="370" name="Google Shape;370;g370503395f7_0_268"/>
          <p:cNvSpPr txBox="1"/>
          <p:nvPr/>
        </p:nvSpPr>
        <p:spPr>
          <a:xfrm>
            <a:off x="2210425" y="3746200"/>
            <a:ext cx="911400" cy="270900"/>
          </a:xfrm>
          <a:prstGeom prst="rect">
            <a:avLst/>
          </a:prstGeom>
          <a:noFill/>
          <a:ln>
            <a:noFill/>
          </a:ln>
        </p:spPr>
        <p:txBody>
          <a:bodyPr anchorCtr="0" anchor="t" bIns="27425" lIns="27425" spcFirstLastPara="1" rIns="27425" wrap="square" tIns="27425">
            <a:spAutoFit/>
          </a:bodyPr>
          <a:lstStyle/>
          <a:p>
            <a:pPr indent="0" lvl="0" marL="0" rtl="0" algn="r">
              <a:spcBef>
                <a:spcPts val="0"/>
              </a:spcBef>
              <a:spcAft>
                <a:spcPts val="0"/>
              </a:spcAft>
              <a:buNone/>
            </a:pPr>
            <a:r>
              <a:rPr lang="en">
                <a:solidFill>
                  <a:schemeClr val="accent2"/>
                </a:solidFill>
                <a:latin typeface="Roboto"/>
                <a:ea typeface="Roboto"/>
                <a:cs typeface="Roboto"/>
                <a:sym typeface="Roboto"/>
              </a:rPr>
              <a:t>Bandwidth</a:t>
            </a:r>
            <a:endParaRPr>
              <a:solidFill>
                <a:schemeClr val="accent2"/>
              </a:solidFill>
              <a:latin typeface="Roboto"/>
              <a:ea typeface="Roboto"/>
              <a:cs typeface="Roboto"/>
              <a:sym typeface="Roboto"/>
            </a:endParaRPr>
          </a:p>
        </p:txBody>
      </p:sp>
      <p:grpSp>
        <p:nvGrpSpPr>
          <p:cNvPr id="371" name="Google Shape;371;g370503395f7_0_268"/>
          <p:cNvGrpSpPr/>
          <p:nvPr/>
        </p:nvGrpSpPr>
        <p:grpSpPr>
          <a:xfrm rot="5400000">
            <a:off x="4476767" y="3419744"/>
            <a:ext cx="179700" cy="2322763"/>
            <a:chOff x="2338450" y="3338450"/>
            <a:chExt cx="179700" cy="836700"/>
          </a:xfrm>
        </p:grpSpPr>
        <p:cxnSp>
          <p:nvCxnSpPr>
            <p:cNvPr id="372" name="Google Shape;372;g370503395f7_0_268"/>
            <p:cNvCxnSpPr/>
            <p:nvPr/>
          </p:nvCxnSpPr>
          <p:spPr>
            <a:xfrm>
              <a:off x="2338450" y="3338450"/>
              <a:ext cx="179700" cy="0"/>
            </a:xfrm>
            <a:prstGeom prst="straightConnector1">
              <a:avLst/>
            </a:prstGeom>
            <a:noFill/>
            <a:ln cap="flat" cmpd="sng" w="19050">
              <a:solidFill>
                <a:schemeClr val="accent3"/>
              </a:solidFill>
              <a:prstDash val="solid"/>
              <a:round/>
              <a:headEnd len="med" w="med" type="none"/>
              <a:tailEnd len="med" w="med" type="none"/>
            </a:ln>
          </p:spPr>
        </p:cxnSp>
        <p:cxnSp>
          <p:nvCxnSpPr>
            <p:cNvPr id="373" name="Google Shape;373;g370503395f7_0_268"/>
            <p:cNvCxnSpPr/>
            <p:nvPr/>
          </p:nvCxnSpPr>
          <p:spPr>
            <a:xfrm>
              <a:off x="2338450" y="4175150"/>
              <a:ext cx="179700" cy="0"/>
            </a:xfrm>
            <a:prstGeom prst="straightConnector1">
              <a:avLst/>
            </a:prstGeom>
            <a:noFill/>
            <a:ln cap="flat" cmpd="sng" w="19050">
              <a:solidFill>
                <a:schemeClr val="accent3"/>
              </a:solidFill>
              <a:prstDash val="solid"/>
              <a:round/>
              <a:headEnd len="med" w="med" type="none"/>
              <a:tailEnd len="med" w="med" type="none"/>
            </a:ln>
          </p:spPr>
        </p:cxnSp>
        <p:cxnSp>
          <p:nvCxnSpPr>
            <p:cNvPr id="374" name="Google Shape;374;g370503395f7_0_268"/>
            <p:cNvCxnSpPr/>
            <p:nvPr/>
          </p:nvCxnSpPr>
          <p:spPr>
            <a:xfrm rot="10800000">
              <a:off x="2428500" y="3338450"/>
              <a:ext cx="0" cy="836700"/>
            </a:xfrm>
            <a:prstGeom prst="straightConnector1">
              <a:avLst/>
            </a:prstGeom>
            <a:noFill/>
            <a:ln cap="flat" cmpd="sng" w="19050">
              <a:solidFill>
                <a:schemeClr val="accent3"/>
              </a:solidFill>
              <a:prstDash val="solid"/>
              <a:round/>
              <a:headEnd len="med" w="med" type="none"/>
              <a:tailEnd len="med" w="med" type="none"/>
            </a:ln>
          </p:spPr>
        </p:cxnSp>
      </p:grpSp>
      <p:sp>
        <p:nvSpPr>
          <p:cNvPr id="375" name="Google Shape;375;g370503395f7_0_268"/>
          <p:cNvSpPr txBox="1"/>
          <p:nvPr/>
        </p:nvSpPr>
        <p:spPr>
          <a:xfrm>
            <a:off x="3763025" y="4579850"/>
            <a:ext cx="16182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chemeClr val="accent3"/>
                </a:solidFill>
                <a:latin typeface="Roboto"/>
                <a:ea typeface="Roboto"/>
                <a:cs typeface="Roboto"/>
                <a:sym typeface="Roboto"/>
              </a:rPr>
              <a:t>Propagation Delay</a:t>
            </a:r>
            <a:endParaRPr>
              <a:solidFill>
                <a:schemeClr val="accent3"/>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6a8a0962f5_0_449"/>
          <p:cNvSpPr txBox="1"/>
          <p:nvPr/>
        </p:nvSpPr>
        <p:spPr>
          <a:xfrm>
            <a:off x="683846" y="2029558"/>
            <a:ext cx="7346400" cy="80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i="0" lang="en" sz="3200" u="none" cap="none" strike="noStrike">
                <a:solidFill>
                  <a:schemeClr val="dk1"/>
                </a:solidFill>
                <a:latin typeface="Roboto"/>
                <a:ea typeface="Roboto"/>
                <a:cs typeface="Roboto"/>
                <a:sym typeface="Roboto"/>
              </a:rPr>
              <a:t>Packets might have to </a:t>
            </a:r>
            <a:r>
              <a:rPr b="1" i="0" lang="en" sz="3200" u="none" cap="none" strike="noStrike">
                <a:solidFill>
                  <a:schemeClr val="dk1"/>
                </a:solidFill>
                <a:latin typeface="Roboto"/>
                <a:ea typeface="Roboto"/>
                <a:cs typeface="Roboto"/>
                <a:sym typeface="Roboto"/>
              </a:rPr>
              <a:t>wait</a:t>
            </a:r>
            <a:r>
              <a:rPr i="0" lang="en" sz="3200" u="none" cap="none" strike="noStrike">
                <a:solidFill>
                  <a:schemeClr val="dk1"/>
                </a:solidFill>
                <a:latin typeface="Roboto"/>
                <a:ea typeface="Roboto"/>
                <a:cs typeface="Roboto"/>
                <a:sym typeface="Roboto"/>
              </a:rPr>
              <a:t> before they can be transmitted…</a:t>
            </a:r>
            <a:endParaRPr i="0" sz="3200" u="none" cap="none" strike="noStrike">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70503395f7_0_470"/>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Transient Overload</a:t>
            </a:r>
            <a:endParaRPr/>
          </a:p>
        </p:txBody>
      </p:sp>
      <p:sp>
        <p:nvSpPr>
          <p:cNvPr id="386" name="Google Shape;386;g370503395f7_0_470"/>
          <p:cNvSpPr txBox="1"/>
          <p:nvPr>
            <p:ph idx="1" type="body"/>
          </p:nvPr>
        </p:nvSpPr>
        <p:spPr>
          <a:xfrm>
            <a:off x="107050" y="402200"/>
            <a:ext cx="8909700" cy="174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happens if two packets arrive at the router simultaneously?</a:t>
            </a:r>
            <a:endParaRPr/>
          </a:p>
          <a:p>
            <a:pPr indent="-342900" lvl="0" marL="457200" rtl="0" algn="l">
              <a:spcBef>
                <a:spcPts val="600"/>
              </a:spcBef>
              <a:spcAft>
                <a:spcPts val="0"/>
              </a:spcAft>
              <a:buSzPts val="1800"/>
              <a:buChar char="●"/>
            </a:pPr>
            <a:r>
              <a:rPr lang="en"/>
              <a:t>Can't process both at the same time! Router must queue one for later.</a:t>
            </a:r>
            <a:endParaRPr/>
          </a:p>
          <a:p>
            <a:pPr indent="-342900" lvl="0" marL="457200" rtl="0" algn="l">
              <a:spcBef>
                <a:spcPts val="0"/>
              </a:spcBef>
              <a:spcAft>
                <a:spcPts val="0"/>
              </a:spcAft>
              <a:buSzPts val="1800"/>
              <a:buChar char="●"/>
            </a:pPr>
            <a:r>
              <a:rPr lang="en"/>
              <a:t>When there are no incoming packets, router can </a:t>
            </a:r>
            <a:r>
              <a:rPr i="1" lang="en"/>
              <a:t>drain</a:t>
            </a:r>
            <a:r>
              <a:rPr lang="en"/>
              <a:t> the queue.</a:t>
            </a:r>
            <a:endParaRPr/>
          </a:p>
          <a:p>
            <a:pPr indent="-342900" lvl="0" marL="457200" rtl="0" algn="l">
              <a:spcBef>
                <a:spcPts val="0"/>
              </a:spcBef>
              <a:spcAft>
                <a:spcPts val="0"/>
              </a:spcAft>
              <a:buSzPts val="1800"/>
              <a:buChar char="●"/>
            </a:pPr>
            <a:r>
              <a:rPr lang="en"/>
              <a:t>This is called </a:t>
            </a:r>
            <a:r>
              <a:rPr b="1" lang="en"/>
              <a:t>transient overload</a:t>
            </a:r>
            <a:r>
              <a:rPr lang="en"/>
              <a:t>, and it's fairly common.</a:t>
            </a:r>
            <a:endParaRPr/>
          </a:p>
        </p:txBody>
      </p:sp>
      <p:sp>
        <p:nvSpPr>
          <p:cNvPr id="387" name="Google Shape;387;g370503395f7_0_470"/>
          <p:cNvSpPr/>
          <p:nvPr/>
        </p:nvSpPr>
        <p:spPr>
          <a:xfrm>
            <a:off x="3913788" y="3519277"/>
            <a:ext cx="1179000" cy="6234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Router</a:t>
            </a:r>
            <a:endParaRPr>
              <a:latin typeface="Roboto"/>
              <a:ea typeface="Roboto"/>
              <a:cs typeface="Roboto"/>
              <a:sym typeface="Roboto"/>
            </a:endParaRPr>
          </a:p>
        </p:txBody>
      </p:sp>
      <p:cxnSp>
        <p:nvCxnSpPr>
          <p:cNvPr id="388" name="Google Shape;388;g370503395f7_0_470"/>
          <p:cNvCxnSpPr/>
          <p:nvPr/>
        </p:nvCxnSpPr>
        <p:spPr>
          <a:xfrm>
            <a:off x="5092808" y="3662375"/>
            <a:ext cx="2781900" cy="0"/>
          </a:xfrm>
          <a:prstGeom prst="straightConnector1">
            <a:avLst/>
          </a:prstGeom>
          <a:noFill/>
          <a:ln cap="flat" cmpd="sng" w="19050">
            <a:solidFill>
              <a:srgbClr val="000000"/>
            </a:solidFill>
            <a:prstDash val="solid"/>
            <a:round/>
            <a:headEnd len="med" w="med" type="none"/>
            <a:tailEnd len="med" w="med" type="none"/>
          </a:ln>
        </p:spPr>
      </p:cxnSp>
      <p:cxnSp>
        <p:nvCxnSpPr>
          <p:cNvPr id="389" name="Google Shape;389;g370503395f7_0_470"/>
          <p:cNvCxnSpPr/>
          <p:nvPr/>
        </p:nvCxnSpPr>
        <p:spPr>
          <a:xfrm>
            <a:off x="5092808" y="3999575"/>
            <a:ext cx="2781900" cy="0"/>
          </a:xfrm>
          <a:prstGeom prst="straightConnector1">
            <a:avLst/>
          </a:prstGeom>
          <a:noFill/>
          <a:ln cap="flat" cmpd="sng" w="19050">
            <a:solidFill>
              <a:srgbClr val="000000"/>
            </a:solidFill>
            <a:prstDash val="solid"/>
            <a:round/>
            <a:headEnd len="med" w="med" type="none"/>
            <a:tailEnd len="med" w="med" type="none"/>
          </a:ln>
        </p:spPr>
      </p:cxnSp>
      <p:cxnSp>
        <p:nvCxnSpPr>
          <p:cNvPr id="390" name="Google Shape;390;g370503395f7_0_470"/>
          <p:cNvCxnSpPr/>
          <p:nvPr/>
        </p:nvCxnSpPr>
        <p:spPr>
          <a:xfrm>
            <a:off x="5287200" y="4198127"/>
            <a:ext cx="1479000" cy="0"/>
          </a:xfrm>
          <a:prstGeom prst="straightConnector1">
            <a:avLst/>
          </a:prstGeom>
          <a:noFill/>
          <a:ln cap="flat" cmpd="sng" w="9525">
            <a:solidFill>
              <a:schemeClr val="dk2"/>
            </a:solidFill>
            <a:prstDash val="solid"/>
            <a:round/>
            <a:headEnd len="med" w="med" type="none"/>
            <a:tailEnd len="med" w="med" type="triangle"/>
          </a:ln>
        </p:spPr>
      </p:cxnSp>
      <p:cxnSp>
        <p:nvCxnSpPr>
          <p:cNvPr id="391" name="Google Shape;391;g370503395f7_0_470"/>
          <p:cNvCxnSpPr/>
          <p:nvPr/>
        </p:nvCxnSpPr>
        <p:spPr>
          <a:xfrm>
            <a:off x="1264975" y="3053125"/>
            <a:ext cx="2559000" cy="685800"/>
          </a:xfrm>
          <a:prstGeom prst="straightConnector1">
            <a:avLst/>
          </a:prstGeom>
          <a:noFill/>
          <a:ln cap="flat" cmpd="sng" w="19050">
            <a:solidFill>
              <a:srgbClr val="000000"/>
            </a:solidFill>
            <a:prstDash val="solid"/>
            <a:round/>
            <a:headEnd len="med" w="med" type="none"/>
            <a:tailEnd len="med" w="med" type="none"/>
          </a:ln>
        </p:spPr>
      </p:cxnSp>
      <p:cxnSp>
        <p:nvCxnSpPr>
          <p:cNvPr id="392" name="Google Shape;392;g370503395f7_0_470"/>
          <p:cNvCxnSpPr/>
          <p:nvPr/>
        </p:nvCxnSpPr>
        <p:spPr>
          <a:xfrm flipH="1" rot="10800000">
            <a:off x="1266050" y="3873525"/>
            <a:ext cx="2563800" cy="687000"/>
          </a:xfrm>
          <a:prstGeom prst="straightConnector1">
            <a:avLst/>
          </a:prstGeom>
          <a:noFill/>
          <a:ln cap="flat" cmpd="sng" w="19050">
            <a:solidFill>
              <a:srgbClr val="000000"/>
            </a:solidFill>
            <a:prstDash val="solid"/>
            <a:round/>
            <a:headEnd len="med" w="med" type="none"/>
            <a:tailEnd len="med" w="med" type="none"/>
          </a:ln>
        </p:spPr>
      </p:cxnSp>
      <p:sp>
        <p:nvSpPr>
          <p:cNvPr id="393" name="Google Shape;393;g370503395f7_0_470"/>
          <p:cNvSpPr/>
          <p:nvPr/>
        </p:nvSpPr>
        <p:spPr>
          <a:xfrm rot="-900021">
            <a:off x="3434282" y="3939042"/>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B1</a:t>
            </a:r>
            <a:endParaRPr sz="1200">
              <a:latin typeface="Roboto"/>
              <a:ea typeface="Roboto"/>
              <a:cs typeface="Roboto"/>
              <a:sym typeface="Roboto"/>
            </a:endParaRPr>
          </a:p>
        </p:txBody>
      </p:sp>
      <p:sp>
        <p:nvSpPr>
          <p:cNvPr id="394" name="Google Shape;394;g370503395f7_0_470"/>
          <p:cNvSpPr/>
          <p:nvPr/>
        </p:nvSpPr>
        <p:spPr>
          <a:xfrm rot="900021">
            <a:off x="3432271" y="3335162"/>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A1</a:t>
            </a:r>
            <a:endParaRPr sz="1200">
              <a:latin typeface="Roboto"/>
              <a:ea typeface="Roboto"/>
              <a:cs typeface="Roboto"/>
              <a:sym typeface="Roboto"/>
            </a:endParaRPr>
          </a:p>
        </p:txBody>
      </p:sp>
      <p:cxnSp>
        <p:nvCxnSpPr>
          <p:cNvPr id="395" name="Google Shape;395;g370503395f7_0_470"/>
          <p:cNvCxnSpPr/>
          <p:nvPr/>
        </p:nvCxnSpPr>
        <p:spPr>
          <a:xfrm>
            <a:off x="1362975" y="2725450"/>
            <a:ext cx="2542200" cy="681300"/>
          </a:xfrm>
          <a:prstGeom prst="straightConnector1">
            <a:avLst/>
          </a:prstGeom>
          <a:noFill/>
          <a:ln cap="flat" cmpd="sng" w="19050">
            <a:solidFill>
              <a:srgbClr val="000000"/>
            </a:solidFill>
            <a:prstDash val="solid"/>
            <a:round/>
            <a:headEnd len="med" w="med" type="none"/>
            <a:tailEnd len="med" w="med" type="none"/>
          </a:ln>
        </p:spPr>
      </p:cxnSp>
      <p:cxnSp>
        <p:nvCxnSpPr>
          <p:cNvPr id="396" name="Google Shape;396;g370503395f7_0_470"/>
          <p:cNvCxnSpPr/>
          <p:nvPr/>
        </p:nvCxnSpPr>
        <p:spPr>
          <a:xfrm flipH="1" rot="10800000">
            <a:off x="1347525" y="4198050"/>
            <a:ext cx="2566200" cy="687600"/>
          </a:xfrm>
          <a:prstGeom prst="straightConnector1">
            <a:avLst/>
          </a:prstGeom>
          <a:noFill/>
          <a:ln cap="flat" cmpd="sng" w="19050">
            <a:solidFill>
              <a:srgbClr val="000000"/>
            </a:solidFill>
            <a:prstDash val="solid"/>
            <a:round/>
            <a:headEnd len="med" w="med" type="none"/>
            <a:tailEnd len="med" w="med" type="none"/>
          </a:ln>
        </p:spPr>
      </p:cxnSp>
      <p:cxnSp>
        <p:nvCxnSpPr>
          <p:cNvPr id="397" name="Google Shape;397;g370503395f7_0_470"/>
          <p:cNvCxnSpPr/>
          <p:nvPr/>
        </p:nvCxnSpPr>
        <p:spPr>
          <a:xfrm>
            <a:off x="2195475" y="2758977"/>
            <a:ext cx="1485900" cy="3981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g370503395f7_0_470"/>
          <p:cNvCxnSpPr/>
          <p:nvPr/>
        </p:nvCxnSpPr>
        <p:spPr>
          <a:xfrm flipH="1" rot="10800000">
            <a:off x="2290502" y="4419279"/>
            <a:ext cx="1476600" cy="395700"/>
          </a:xfrm>
          <a:prstGeom prst="straightConnector1">
            <a:avLst/>
          </a:prstGeom>
          <a:noFill/>
          <a:ln cap="flat" cmpd="sng" w="9525">
            <a:solidFill>
              <a:schemeClr val="dk2"/>
            </a:solidFill>
            <a:prstDash val="solid"/>
            <a:round/>
            <a:headEnd len="med" w="med" type="none"/>
            <a:tailEnd len="med" w="med" type="triangle"/>
          </a:ln>
        </p:spPr>
      </p:cxnSp>
      <p:sp>
        <p:nvSpPr>
          <p:cNvPr id="399" name="Google Shape;399;g370503395f7_0_470"/>
          <p:cNvSpPr/>
          <p:nvPr/>
        </p:nvSpPr>
        <p:spPr>
          <a:xfrm rot="900021">
            <a:off x="3105071" y="3247772"/>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A2</a:t>
            </a:r>
            <a:endParaRPr sz="1200">
              <a:latin typeface="Roboto"/>
              <a:ea typeface="Roboto"/>
              <a:cs typeface="Roboto"/>
              <a:sym typeface="Roboto"/>
            </a:endParaRPr>
          </a:p>
        </p:txBody>
      </p:sp>
      <p:sp>
        <p:nvSpPr>
          <p:cNvPr id="400" name="Google Shape;400;g370503395f7_0_470"/>
          <p:cNvSpPr/>
          <p:nvPr/>
        </p:nvSpPr>
        <p:spPr>
          <a:xfrm rot="900021">
            <a:off x="2127671" y="2984887"/>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A3</a:t>
            </a:r>
            <a:endParaRPr sz="1200">
              <a:latin typeface="Roboto"/>
              <a:ea typeface="Roboto"/>
              <a:cs typeface="Roboto"/>
              <a:sym typeface="Roboto"/>
            </a:endParaRPr>
          </a:p>
        </p:txBody>
      </p:sp>
      <p:sp>
        <p:nvSpPr>
          <p:cNvPr id="401" name="Google Shape;401;g370503395f7_0_470"/>
          <p:cNvSpPr/>
          <p:nvPr/>
        </p:nvSpPr>
        <p:spPr>
          <a:xfrm rot="900021">
            <a:off x="1475371" y="2808024"/>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A4</a:t>
            </a:r>
            <a:endParaRPr sz="1200">
              <a:latin typeface="Roboto"/>
              <a:ea typeface="Roboto"/>
              <a:cs typeface="Roboto"/>
              <a:sym typeface="Roboto"/>
            </a:endParaRPr>
          </a:p>
        </p:txBody>
      </p:sp>
      <p:sp>
        <p:nvSpPr>
          <p:cNvPr id="402" name="Google Shape;402;g370503395f7_0_470"/>
          <p:cNvSpPr/>
          <p:nvPr/>
        </p:nvSpPr>
        <p:spPr>
          <a:xfrm rot="-900021">
            <a:off x="3107226" y="4025726"/>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B2</a:t>
            </a:r>
            <a:endParaRPr sz="1200">
              <a:latin typeface="Roboto"/>
              <a:ea typeface="Roboto"/>
              <a:cs typeface="Roboto"/>
              <a:sym typeface="Roboto"/>
            </a:endParaRPr>
          </a:p>
        </p:txBody>
      </p:sp>
      <p:sp>
        <p:nvSpPr>
          <p:cNvPr id="403" name="Google Shape;403;g370503395f7_0_470"/>
          <p:cNvSpPr/>
          <p:nvPr/>
        </p:nvSpPr>
        <p:spPr>
          <a:xfrm rot="-900021">
            <a:off x="1801704" y="4376298"/>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B3</a:t>
            </a:r>
            <a:endParaRPr sz="1200">
              <a:latin typeface="Roboto"/>
              <a:ea typeface="Roboto"/>
              <a:cs typeface="Roboto"/>
              <a:sym typeface="Roboto"/>
            </a:endParaRPr>
          </a:p>
        </p:txBody>
      </p:sp>
      <p:sp>
        <p:nvSpPr>
          <p:cNvPr id="404" name="Google Shape;404;g370503395f7_0_470"/>
          <p:cNvSpPr/>
          <p:nvPr/>
        </p:nvSpPr>
        <p:spPr>
          <a:xfrm>
            <a:off x="4823175" y="2571750"/>
            <a:ext cx="1666800" cy="834900"/>
          </a:xfrm>
          <a:prstGeom prst="wedgeRoundRectCallout">
            <a:avLst>
              <a:gd fmla="val -62440" name="adj1"/>
              <a:gd fmla="val 48646"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l">
              <a:spcBef>
                <a:spcPts val="0"/>
              </a:spcBef>
              <a:spcAft>
                <a:spcPts val="0"/>
              </a:spcAft>
              <a:buNone/>
            </a:pPr>
            <a:r>
              <a:rPr lang="en">
                <a:latin typeface="Roboto"/>
                <a:ea typeface="Roboto"/>
                <a:cs typeface="Roboto"/>
                <a:sym typeface="Roboto"/>
              </a:rPr>
              <a:t>Need a queue!</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370503395f7_0_626"/>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Queuing Delay</a:t>
            </a:r>
            <a:endParaRPr/>
          </a:p>
        </p:txBody>
      </p:sp>
      <p:sp>
        <p:nvSpPr>
          <p:cNvPr id="410" name="Google Shape;410;g370503395f7_0_626"/>
          <p:cNvSpPr txBox="1"/>
          <p:nvPr>
            <p:ph idx="1" type="body"/>
          </p:nvPr>
        </p:nvSpPr>
        <p:spPr>
          <a:xfrm>
            <a:off x="107050" y="402200"/>
            <a:ext cx="8909700" cy="1742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How long the packet waits to get transmitted on the wire</a:t>
            </a:r>
            <a:endParaRPr/>
          </a:p>
          <a:p>
            <a:pPr indent="-342900" lvl="0" marL="457200" rtl="0" algn="l">
              <a:spcBef>
                <a:spcPts val="0"/>
              </a:spcBef>
              <a:spcAft>
                <a:spcPts val="0"/>
              </a:spcAft>
              <a:buSzPts val="1800"/>
              <a:buChar char="●"/>
            </a:pPr>
            <a:r>
              <a:rPr lang="en"/>
              <a:t>Happens </a:t>
            </a:r>
            <a:r>
              <a:rPr i="1" lang="en"/>
              <a:t>only</a:t>
            </a:r>
            <a:r>
              <a:rPr lang="en"/>
              <a:t> when arrival rate is greater than transmission rate</a:t>
            </a:r>
            <a:endParaRPr/>
          </a:p>
          <a:p>
            <a:pPr indent="-342900" lvl="1" marL="914400" rtl="0" algn="l">
              <a:spcBef>
                <a:spcPts val="0"/>
              </a:spcBef>
              <a:spcAft>
                <a:spcPts val="0"/>
              </a:spcAft>
              <a:buSzPts val="1800"/>
              <a:buChar char="○"/>
            </a:pPr>
            <a:r>
              <a:rPr lang="en"/>
              <a:t>More packets are arriving than are getting transmitted</a:t>
            </a:r>
            <a:endParaRPr/>
          </a:p>
        </p:txBody>
      </p:sp>
      <p:sp>
        <p:nvSpPr>
          <p:cNvPr id="411" name="Google Shape;411;g370503395f7_0_626"/>
          <p:cNvSpPr/>
          <p:nvPr/>
        </p:nvSpPr>
        <p:spPr>
          <a:xfrm>
            <a:off x="3913788" y="3519277"/>
            <a:ext cx="1179000" cy="6234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Router</a:t>
            </a:r>
            <a:endParaRPr>
              <a:latin typeface="Roboto"/>
              <a:ea typeface="Roboto"/>
              <a:cs typeface="Roboto"/>
              <a:sym typeface="Roboto"/>
            </a:endParaRPr>
          </a:p>
        </p:txBody>
      </p:sp>
      <p:cxnSp>
        <p:nvCxnSpPr>
          <p:cNvPr id="412" name="Google Shape;412;g370503395f7_0_626"/>
          <p:cNvCxnSpPr/>
          <p:nvPr/>
        </p:nvCxnSpPr>
        <p:spPr>
          <a:xfrm>
            <a:off x="5092808" y="3662375"/>
            <a:ext cx="2781900" cy="0"/>
          </a:xfrm>
          <a:prstGeom prst="straightConnector1">
            <a:avLst/>
          </a:prstGeom>
          <a:noFill/>
          <a:ln cap="flat" cmpd="sng" w="19050">
            <a:solidFill>
              <a:srgbClr val="000000"/>
            </a:solidFill>
            <a:prstDash val="solid"/>
            <a:round/>
            <a:headEnd len="med" w="med" type="none"/>
            <a:tailEnd len="med" w="med" type="none"/>
          </a:ln>
        </p:spPr>
      </p:cxnSp>
      <p:cxnSp>
        <p:nvCxnSpPr>
          <p:cNvPr id="413" name="Google Shape;413;g370503395f7_0_626"/>
          <p:cNvCxnSpPr/>
          <p:nvPr/>
        </p:nvCxnSpPr>
        <p:spPr>
          <a:xfrm>
            <a:off x="5092808" y="3999575"/>
            <a:ext cx="2781900" cy="0"/>
          </a:xfrm>
          <a:prstGeom prst="straightConnector1">
            <a:avLst/>
          </a:prstGeom>
          <a:noFill/>
          <a:ln cap="flat" cmpd="sng" w="19050">
            <a:solidFill>
              <a:srgbClr val="000000"/>
            </a:solidFill>
            <a:prstDash val="solid"/>
            <a:round/>
            <a:headEnd len="med" w="med" type="none"/>
            <a:tailEnd len="med" w="med" type="none"/>
          </a:ln>
        </p:spPr>
      </p:cxnSp>
      <p:cxnSp>
        <p:nvCxnSpPr>
          <p:cNvPr id="414" name="Google Shape;414;g370503395f7_0_626"/>
          <p:cNvCxnSpPr/>
          <p:nvPr/>
        </p:nvCxnSpPr>
        <p:spPr>
          <a:xfrm>
            <a:off x="5287200" y="4198127"/>
            <a:ext cx="1479000" cy="0"/>
          </a:xfrm>
          <a:prstGeom prst="straightConnector1">
            <a:avLst/>
          </a:prstGeom>
          <a:noFill/>
          <a:ln cap="flat" cmpd="sng" w="9525">
            <a:solidFill>
              <a:schemeClr val="dk2"/>
            </a:solidFill>
            <a:prstDash val="solid"/>
            <a:round/>
            <a:headEnd len="med" w="med" type="none"/>
            <a:tailEnd len="med" w="med" type="triangle"/>
          </a:ln>
        </p:spPr>
      </p:cxnSp>
      <p:cxnSp>
        <p:nvCxnSpPr>
          <p:cNvPr id="415" name="Google Shape;415;g370503395f7_0_626"/>
          <p:cNvCxnSpPr/>
          <p:nvPr/>
        </p:nvCxnSpPr>
        <p:spPr>
          <a:xfrm>
            <a:off x="1264975" y="3053125"/>
            <a:ext cx="2559000" cy="685800"/>
          </a:xfrm>
          <a:prstGeom prst="straightConnector1">
            <a:avLst/>
          </a:prstGeom>
          <a:noFill/>
          <a:ln cap="flat" cmpd="sng" w="19050">
            <a:solidFill>
              <a:srgbClr val="000000"/>
            </a:solidFill>
            <a:prstDash val="solid"/>
            <a:round/>
            <a:headEnd len="med" w="med" type="none"/>
            <a:tailEnd len="med" w="med" type="none"/>
          </a:ln>
        </p:spPr>
      </p:cxnSp>
      <p:cxnSp>
        <p:nvCxnSpPr>
          <p:cNvPr id="416" name="Google Shape;416;g370503395f7_0_626"/>
          <p:cNvCxnSpPr/>
          <p:nvPr/>
        </p:nvCxnSpPr>
        <p:spPr>
          <a:xfrm flipH="1" rot="10800000">
            <a:off x="1266050" y="3873525"/>
            <a:ext cx="2563800" cy="687000"/>
          </a:xfrm>
          <a:prstGeom prst="straightConnector1">
            <a:avLst/>
          </a:prstGeom>
          <a:noFill/>
          <a:ln cap="flat" cmpd="sng" w="19050">
            <a:solidFill>
              <a:srgbClr val="000000"/>
            </a:solidFill>
            <a:prstDash val="solid"/>
            <a:round/>
            <a:headEnd len="med" w="med" type="none"/>
            <a:tailEnd len="med" w="med" type="none"/>
          </a:ln>
        </p:spPr>
      </p:cxnSp>
      <p:sp>
        <p:nvSpPr>
          <p:cNvPr id="417" name="Google Shape;417;g370503395f7_0_626"/>
          <p:cNvSpPr/>
          <p:nvPr/>
        </p:nvSpPr>
        <p:spPr>
          <a:xfrm rot="-900021">
            <a:off x="3434282" y="3939042"/>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B1</a:t>
            </a:r>
            <a:endParaRPr sz="1200">
              <a:latin typeface="Roboto"/>
              <a:ea typeface="Roboto"/>
              <a:cs typeface="Roboto"/>
              <a:sym typeface="Roboto"/>
            </a:endParaRPr>
          </a:p>
        </p:txBody>
      </p:sp>
      <p:sp>
        <p:nvSpPr>
          <p:cNvPr id="418" name="Google Shape;418;g370503395f7_0_626"/>
          <p:cNvSpPr/>
          <p:nvPr/>
        </p:nvSpPr>
        <p:spPr>
          <a:xfrm rot="900021">
            <a:off x="3432271" y="3335162"/>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A1</a:t>
            </a:r>
            <a:endParaRPr sz="1200">
              <a:latin typeface="Roboto"/>
              <a:ea typeface="Roboto"/>
              <a:cs typeface="Roboto"/>
              <a:sym typeface="Roboto"/>
            </a:endParaRPr>
          </a:p>
        </p:txBody>
      </p:sp>
      <p:cxnSp>
        <p:nvCxnSpPr>
          <p:cNvPr id="419" name="Google Shape;419;g370503395f7_0_626"/>
          <p:cNvCxnSpPr/>
          <p:nvPr/>
        </p:nvCxnSpPr>
        <p:spPr>
          <a:xfrm>
            <a:off x="1362975" y="2725450"/>
            <a:ext cx="2542200" cy="681300"/>
          </a:xfrm>
          <a:prstGeom prst="straightConnector1">
            <a:avLst/>
          </a:prstGeom>
          <a:noFill/>
          <a:ln cap="flat" cmpd="sng" w="19050">
            <a:solidFill>
              <a:srgbClr val="000000"/>
            </a:solidFill>
            <a:prstDash val="solid"/>
            <a:round/>
            <a:headEnd len="med" w="med" type="none"/>
            <a:tailEnd len="med" w="med" type="none"/>
          </a:ln>
        </p:spPr>
      </p:cxnSp>
      <p:cxnSp>
        <p:nvCxnSpPr>
          <p:cNvPr id="420" name="Google Shape;420;g370503395f7_0_626"/>
          <p:cNvCxnSpPr/>
          <p:nvPr/>
        </p:nvCxnSpPr>
        <p:spPr>
          <a:xfrm flipH="1" rot="10800000">
            <a:off x="1347525" y="4198050"/>
            <a:ext cx="2566200" cy="687600"/>
          </a:xfrm>
          <a:prstGeom prst="straightConnector1">
            <a:avLst/>
          </a:prstGeom>
          <a:noFill/>
          <a:ln cap="flat" cmpd="sng" w="19050">
            <a:solidFill>
              <a:srgbClr val="000000"/>
            </a:solidFill>
            <a:prstDash val="solid"/>
            <a:round/>
            <a:headEnd len="med" w="med" type="none"/>
            <a:tailEnd len="med" w="med" type="none"/>
          </a:ln>
        </p:spPr>
      </p:cxnSp>
      <p:cxnSp>
        <p:nvCxnSpPr>
          <p:cNvPr id="421" name="Google Shape;421;g370503395f7_0_626"/>
          <p:cNvCxnSpPr/>
          <p:nvPr/>
        </p:nvCxnSpPr>
        <p:spPr>
          <a:xfrm>
            <a:off x="2195475" y="2758977"/>
            <a:ext cx="1485900" cy="398100"/>
          </a:xfrm>
          <a:prstGeom prst="straightConnector1">
            <a:avLst/>
          </a:prstGeom>
          <a:noFill/>
          <a:ln cap="flat" cmpd="sng" w="9525">
            <a:solidFill>
              <a:schemeClr val="dk2"/>
            </a:solidFill>
            <a:prstDash val="solid"/>
            <a:round/>
            <a:headEnd len="med" w="med" type="none"/>
            <a:tailEnd len="med" w="med" type="triangle"/>
          </a:ln>
        </p:spPr>
      </p:cxnSp>
      <p:cxnSp>
        <p:nvCxnSpPr>
          <p:cNvPr id="422" name="Google Shape;422;g370503395f7_0_626"/>
          <p:cNvCxnSpPr/>
          <p:nvPr/>
        </p:nvCxnSpPr>
        <p:spPr>
          <a:xfrm flipH="1" rot="10800000">
            <a:off x="2290502" y="4419279"/>
            <a:ext cx="1476600" cy="39570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g370503395f7_0_626"/>
          <p:cNvSpPr/>
          <p:nvPr/>
        </p:nvSpPr>
        <p:spPr>
          <a:xfrm rot="900021">
            <a:off x="3105071" y="3247772"/>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A2</a:t>
            </a:r>
            <a:endParaRPr sz="1200">
              <a:latin typeface="Roboto"/>
              <a:ea typeface="Roboto"/>
              <a:cs typeface="Roboto"/>
              <a:sym typeface="Roboto"/>
            </a:endParaRPr>
          </a:p>
        </p:txBody>
      </p:sp>
      <p:sp>
        <p:nvSpPr>
          <p:cNvPr id="424" name="Google Shape;424;g370503395f7_0_626"/>
          <p:cNvSpPr/>
          <p:nvPr/>
        </p:nvSpPr>
        <p:spPr>
          <a:xfrm rot="900021">
            <a:off x="2127671" y="2984887"/>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A3</a:t>
            </a:r>
            <a:endParaRPr sz="1200">
              <a:latin typeface="Roboto"/>
              <a:ea typeface="Roboto"/>
              <a:cs typeface="Roboto"/>
              <a:sym typeface="Roboto"/>
            </a:endParaRPr>
          </a:p>
        </p:txBody>
      </p:sp>
      <p:sp>
        <p:nvSpPr>
          <p:cNvPr id="425" name="Google Shape;425;g370503395f7_0_626"/>
          <p:cNvSpPr/>
          <p:nvPr/>
        </p:nvSpPr>
        <p:spPr>
          <a:xfrm rot="900021">
            <a:off x="1475371" y="2808024"/>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A4</a:t>
            </a:r>
            <a:endParaRPr sz="1200">
              <a:latin typeface="Roboto"/>
              <a:ea typeface="Roboto"/>
              <a:cs typeface="Roboto"/>
              <a:sym typeface="Roboto"/>
            </a:endParaRPr>
          </a:p>
        </p:txBody>
      </p:sp>
      <p:sp>
        <p:nvSpPr>
          <p:cNvPr id="426" name="Google Shape;426;g370503395f7_0_626"/>
          <p:cNvSpPr/>
          <p:nvPr/>
        </p:nvSpPr>
        <p:spPr>
          <a:xfrm rot="-900021">
            <a:off x="3107226" y="4025726"/>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B2</a:t>
            </a:r>
            <a:endParaRPr sz="1200">
              <a:latin typeface="Roboto"/>
              <a:ea typeface="Roboto"/>
              <a:cs typeface="Roboto"/>
              <a:sym typeface="Roboto"/>
            </a:endParaRPr>
          </a:p>
        </p:txBody>
      </p:sp>
      <p:sp>
        <p:nvSpPr>
          <p:cNvPr id="427" name="Google Shape;427;g370503395f7_0_626"/>
          <p:cNvSpPr/>
          <p:nvPr/>
        </p:nvSpPr>
        <p:spPr>
          <a:xfrm rot="-900021">
            <a:off x="1801704" y="4376298"/>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B3</a:t>
            </a:r>
            <a:endParaRPr sz="1200">
              <a:latin typeface="Roboto"/>
              <a:ea typeface="Roboto"/>
              <a:cs typeface="Roboto"/>
              <a:sym typeface="Roboto"/>
            </a:endParaRPr>
          </a:p>
        </p:txBody>
      </p:sp>
      <p:sp>
        <p:nvSpPr>
          <p:cNvPr id="428" name="Google Shape;428;g370503395f7_0_626"/>
          <p:cNvSpPr/>
          <p:nvPr/>
        </p:nvSpPr>
        <p:spPr>
          <a:xfrm>
            <a:off x="4823175" y="2571750"/>
            <a:ext cx="1666800" cy="834900"/>
          </a:xfrm>
          <a:prstGeom prst="wedgeRoundRectCallout">
            <a:avLst>
              <a:gd fmla="val -62440" name="adj1"/>
              <a:gd fmla="val 48646"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t" bIns="27425" lIns="91425" spcFirstLastPara="1" rIns="91425" wrap="square" tIns="27425">
            <a:noAutofit/>
          </a:bodyPr>
          <a:lstStyle/>
          <a:p>
            <a:pPr indent="0" lvl="0" marL="0" rtl="0" algn="l">
              <a:spcBef>
                <a:spcPts val="0"/>
              </a:spcBef>
              <a:spcAft>
                <a:spcPts val="0"/>
              </a:spcAft>
              <a:buNone/>
            </a:pPr>
            <a:r>
              <a:rPr lang="en">
                <a:latin typeface="Roboto"/>
                <a:ea typeface="Roboto"/>
                <a:cs typeface="Roboto"/>
                <a:sym typeface="Roboto"/>
              </a:rPr>
              <a:t>Need a queue!</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370503395f7_0_1085"/>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Persistent overload</a:t>
            </a:r>
            <a:endParaRPr/>
          </a:p>
        </p:txBody>
      </p:sp>
      <p:sp>
        <p:nvSpPr>
          <p:cNvPr id="434" name="Google Shape;434;g370503395f7_0_1085"/>
          <p:cNvSpPr txBox="1"/>
          <p:nvPr>
            <p:ph idx="1" type="body"/>
          </p:nvPr>
        </p:nvSpPr>
        <p:spPr>
          <a:xfrm>
            <a:off x="107050" y="402200"/>
            <a:ext cx="8909700" cy="205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Persistent overload</a:t>
            </a:r>
            <a:r>
              <a:rPr lang="en"/>
              <a:t>: Not enough capacity to handle the incoming packets!</a:t>
            </a:r>
            <a:endParaRPr/>
          </a:p>
          <a:p>
            <a:pPr indent="-342900" lvl="0" marL="457200" rtl="0" algn="l">
              <a:spcBef>
                <a:spcPts val="600"/>
              </a:spcBef>
              <a:spcAft>
                <a:spcPts val="0"/>
              </a:spcAft>
              <a:buSzPts val="1800"/>
              <a:buChar char="●"/>
            </a:pPr>
            <a:r>
              <a:rPr lang="en"/>
              <a:t>Queue won't help us. If the queue fills up, the router must drop packets.</a:t>
            </a:r>
            <a:endParaRPr/>
          </a:p>
          <a:p>
            <a:pPr indent="0" lvl="0" marL="0" rtl="0" algn="l">
              <a:spcBef>
                <a:spcPts val="600"/>
              </a:spcBef>
              <a:spcAft>
                <a:spcPts val="0"/>
              </a:spcAft>
              <a:buNone/>
            </a:pPr>
            <a:r>
              <a:rPr lang="en"/>
              <a:t>How do we solve persistent overload?</a:t>
            </a:r>
            <a:endParaRPr/>
          </a:p>
          <a:p>
            <a:pPr indent="-342900" lvl="0" marL="457200" rtl="0" algn="l">
              <a:spcBef>
                <a:spcPts val="600"/>
              </a:spcBef>
              <a:spcAft>
                <a:spcPts val="0"/>
              </a:spcAft>
              <a:buSzPts val="1800"/>
              <a:buChar char="●"/>
            </a:pPr>
            <a:r>
              <a:rPr lang="en"/>
              <a:t>Operators can detect the overload and (manually) upgrade the link.</a:t>
            </a:r>
            <a:endParaRPr/>
          </a:p>
          <a:p>
            <a:pPr indent="-342900" lvl="0" marL="457200" rtl="0" algn="l">
              <a:spcBef>
                <a:spcPts val="0"/>
              </a:spcBef>
              <a:spcAft>
                <a:spcPts val="0"/>
              </a:spcAft>
              <a:buSzPts val="1800"/>
              <a:buChar char="●"/>
            </a:pPr>
            <a:r>
              <a:rPr lang="en"/>
              <a:t>Routers can tell the senders to slow down.</a:t>
            </a:r>
            <a:endParaRPr/>
          </a:p>
        </p:txBody>
      </p:sp>
      <p:sp>
        <p:nvSpPr>
          <p:cNvPr id="435" name="Google Shape;435;g370503395f7_0_1085"/>
          <p:cNvSpPr/>
          <p:nvPr/>
        </p:nvSpPr>
        <p:spPr>
          <a:xfrm>
            <a:off x="3913788" y="3519277"/>
            <a:ext cx="1179000" cy="6234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Router</a:t>
            </a:r>
            <a:endParaRPr>
              <a:latin typeface="Roboto"/>
              <a:ea typeface="Roboto"/>
              <a:cs typeface="Roboto"/>
              <a:sym typeface="Roboto"/>
            </a:endParaRPr>
          </a:p>
        </p:txBody>
      </p:sp>
      <p:cxnSp>
        <p:nvCxnSpPr>
          <p:cNvPr id="436" name="Google Shape;436;g370503395f7_0_1085"/>
          <p:cNvCxnSpPr/>
          <p:nvPr/>
        </p:nvCxnSpPr>
        <p:spPr>
          <a:xfrm>
            <a:off x="5092808" y="3662375"/>
            <a:ext cx="2781900" cy="0"/>
          </a:xfrm>
          <a:prstGeom prst="straightConnector1">
            <a:avLst/>
          </a:prstGeom>
          <a:noFill/>
          <a:ln cap="flat" cmpd="sng" w="19050">
            <a:solidFill>
              <a:srgbClr val="000000"/>
            </a:solidFill>
            <a:prstDash val="solid"/>
            <a:round/>
            <a:headEnd len="med" w="med" type="none"/>
            <a:tailEnd len="med" w="med" type="none"/>
          </a:ln>
        </p:spPr>
      </p:cxnSp>
      <p:cxnSp>
        <p:nvCxnSpPr>
          <p:cNvPr id="437" name="Google Shape;437;g370503395f7_0_1085"/>
          <p:cNvCxnSpPr/>
          <p:nvPr/>
        </p:nvCxnSpPr>
        <p:spPr>
          <a:xfrm>
            <a:off x="5092808" y="3999575"/>
            <a:ext cx="2781900" cy="0"/>
          </a:xfrm>
          <a:prstGeom prst="straightConnector1">
            <a:avLst/>
          </a:prstGeom>
          <a:noFill/>
          <a:ln cap="flat" cmpd="sng" w="19050">
            <a:solidFill>
              <a:srgbClr val="000000"/>
            </a:solidFill>
            <a:prstDash val="solid"/>
            <a:round/>
            <a:headEnd len="med" w="med" type="none"/>
            <a:tailEnd len="med" w="med" type="none"/>
          </a:ln>
        </p:spPr>
      </p:cxnSp>
      <p:cxnSp>
        <p:nvCxnSpPr>
          <p:cNvPr id="438" name="Google Shape;438;g370503395f7_0_1085"/>
          <p:cNvCxnSpPr/>
          <p:nvPr/>
        </p:nvCxnSpPr>
        <p:spPr>
          <a:xfrm>
            <a:off x="5287200" y="4198127"/>
            <a:ext cx="1479000" cy="0"/>
          </a:xfrm>
          <a:prstGeom prst="straightConnector1">
            <a:avLst/>
          </a:prstGeom>
          <a:noFill/>
          <a:ln cap="flat" cmpd="sng" w="9525">
            <a:solidFill>
              <a:schemeClr val="dk2"/>
            </a:solidFill>
            <a:prstDash val="solid"/>
            <a:round/>
            <a:headEnd len="med" w="med" type="none"/>
            <a:tailEnd len="med" w="med" type="triangle"/>
          </a:ln>
        </p:spPr>
      </p:cxnSp>
      <p:cxnSp>
        <p:nvCxnSpPr>
          <p:cNvPr id="439" name="Google Shape;439;g370503395f7_0_1085"/>
          <p:cNvCxnSpPr/>
          <p:nvPr/>
        </p:nvCxnSpPr>
        <p:spPr>
          <a:xfrm>
            <a:off x="1264975" y="3053125"/>
            <a:ext cx="2559000" cy="685800"/>
          </a:xfrm>
          <a:prstGeom prst="straightConnector1">
            <a:avLst/>
          </a:prstGeom>
          <a:noFill/>
          <a:ln cap="flat" cmpd="sng" w="19050">
            <a:solidFill>
              <a:srgbClr val="000000"/>
            </a:solidFill>
            <a:prstDash val="solid"/>
            <a:round/>
            <a:headEnd len="med" w="med" type="none"/>
            <a:tailEnd len="med" w="med" type="none"/>
          </a:ln>
        </p:spPr>
      </p:cxnSp>
      <p:cxnSp>
        <p:nvCxnSpPr>
          <p:cNvPr id="440" name="Google Shape;440;g370503395f7_0_1085"/>
          <p:cNvCxnSpPr/>
          <p:nvPr/>
        </p:nvCxnSpPr>
        <p:spPr>
          <a:xfrm flipH="1" rot="10800000">
            <a:off x="1266050" y="3873525"/>
            <a:ext cx="2563800" cy="687000"/>
          </a:xfrm>
          <a:prstGeom prst="straightConnector1">
            <a:avLst/>
          </a:prstGeom>
          <a:noFill/>
          <a:ln cap="flat" cmpd="sng" w="19050">
            <a:solidFill>
              <a:srgbClr val="000000"/>
            </a:solidFill>
            <a:prstDash val="solid"/>
            <a:round/>
            <a:headEnd len="med" w="med" type="none"/>
            <a:tailEnd len="med" w="med" type="none"/>
          </a:ln>
        </p:spPr>
      </p:cxnSp>
      <p:sp>
        <p:nvSpPr>
          <p:cNvPr id="441" name="Google Shape;441;g370503395f7_0_1085"/>
          <p:cNvSpPr/>
          <p:nvPr/>
        </p:nvSpPr>
        <p:spPr>
          <a:xfrm rot="-900021">
            <a:off x="3434282" y="3939042"/>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B1</a:t>
            </a:r>
            <a:endParaRPr sz="1200">
              <a:latin typeface="Roboto"/>
              <a:ea typeface="Roboto"/>
              <a:cs typeface="Roboto"/>
              <a:sym typeface="Roboto"/>
            </a:endParaRPr>
          </a:p>
        </p:txBody>
      </p:sp>
      <p:sp>
        <p:nvSpPr>
          <p:cNvPr id="442" name="Google Shape;442;g370503395f7_0_1085"/>
          <p:cNvSpPr/>
          <p:nvPr/>
        </p:nvSpPr>
        <p:spPr>
          <a:xfrm rot="900021">
            <a:off x="3432271" y="3335162"/>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A1</a:t>
            </a:r>
            <a:endParaRPr sz="1200">
              <a:latin typeface="Roboto"/>
              <a:ea typeface="Roboto"/>
              <a:cs typeface="Roboto"/>
              <a:sym typeface="Roboto"/>
            </a:endParaRPr>
          </a:p>
        </p:txBody>
      </p:sp>
      <p:cxnSp>
        <p:nvCxnSpPr>
          <p:cNvPr id="443" name="Google Shape;443;g370503395f7_0_1085"/>
          <p:cNvCxnSpPr/>
          <p:nvPr/>
        </p:nvCxnSpPr>
        <p:spPr>
          <a:xfrm>
            <a:off x="1362975" y="2725450"/>
            <a:ext cx="2542200" cy="681300"/>
          </a:xfrm>
          <a:prstGeom prst="straightConnector1">
            <a:avLst/>
          </a:prstGeom>
          <a:noFill/>
          <a:ln cap="flat" cmpd="sng" w="19050">
            <a:solidFill>
              <a:srgbClr val="000000"/>
            </a:solidFill>
            <a:prstDash val="solid"/>
            <a:round/>
            <a:headEnd len="med" w="med" type="none"/>
            <a:tailEnd len="med" w="med" type="none"/>
          </a:ln>
        </p:spPr>
      </p:cxnSp>
      <p:cxnSp>
        <p:nvCxnSpPr>
          <p:cNvPr id="444" name="Google Shape;444;g370503395f7_0_1085"/>
          <p:cNvCxnSpPr/>
          <p:nvPr/>
        </p:nvCxnSpPr>
        <p:spPr>
          <a:xfrm flipH="1" rot="10800000">
            <a:off x="1347525" y="4198050"/>
            <a:ext cx="2566200" cy="687600"/>
          </a:xfrm>
          <a:prstGeom prst="straightConnector1">
            <a:avLst/>
          </a:prstGeom>
          <a:noFill/>
          <a:ln cap="flat" cmpd="sng" w="19050">
            <a:solidFill>
              <a:srgbClr val="000000"/>
            </a:solidFill>
            <a:prstDash val="solid"/>
            <a:round/>
            <a:headEnd len="med" w="med" type="none"/>
            <a:tailEnd len="med" w="med" type="none"/>
          </a:ln>
        </p:spPr>
      </p:cxnSp>
      <p:cxnSp>
        <p:nvCxnSpPr>
          <p:cNvPr id="445" name="Google Shape;445;g370503395f7_0_1085"/>
          <p:cNvCxnSpPr/>
          <p:nvPr/>
        </p:nvCxnSpPr>
        <p:spPr>
          <a:xfrm>
            <a:off x="2195475" y="2758977"/>
            <a:ext cx="1485900" cy="398100"/>
          </a:xfrm>
          <a:prstGeom prst="straightConnector1">
            <a:avLst/>
          </a:prstGeom>
          <a:noFill/>
          <a:ln cap="flat" cmpd="sng" w="9525">
            <a:solidFill>
              <a:schemeClr val="dk2"/>
            </a:solidFill>
            <a:prstDash val="solid"/>
            <a:round/>
            <a:headEnd len="med" w="med" type="none"/>
            <a:tailEnd len="med" w="med" type="triangle"/>
          </a:ln>
        </p:spPr>
      </p:cxnSp>
      <p:cxnSp>
        <p:nvCxnSpPr>
          <p:cNvPr id="446" name="Google Shape;446;g370503395f7_0_1085"/>
          <p:cNvCxnSpPr/>
          <p:nvPr/>
        </p:nvCxnSpPr>
        <p:spPr>
          <a:xfrm flipH="1" rot="10800000">
            <a:off x="2290502" y="4419279"/>
            <a:ext cx="1476600" cy="395700"/>
          </a:xfrm>
          <a:prstGeom prst="straightConnector1">
            <a:avLst/>
          </a:prstGeom>
          <a:noFill/>
          <a:ln cap="flat" cmpd="sng" w="9525">
            <a:solidFill>
              <a:schemeClr val="dk2"/>
            </a:solidFill>
            <a:prstDash val="solid"/>
            <a:round/>
            <a:headEnd len="med" w="med" type="none"/>
            <a:tailEnd len="med" w="med" type="triangle"/>
          </a:ln>
        </p:spPr>
      </p:cxnSp>
      <p:sp>
        <p:nvSpPr>
          <p:cNvPr id="447" name="Google Shape;447;g370503395f7_0_1085"/>
          <p:cNvSpPr/>
          <p:nvPr/>
        </p:nvSpPr>
        <p:spPr>
          <a:xfrm rot="900021">
            <a:off x="3105071" y="3247772"/>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A2</a:t>
            </a:r>
            <a:endParaRPr sz="1200">
              <a:latin typeface="Roboto"/>
              <a:ea typeface="Roboto"/>
              <a:cs typeface="Roboto"/>
              <a:sym typeface="Roboto"/>
            </a:endParaRPr>
          </a:p>
        </p:txBody>
      </p:sp>
      <p:sp>
        <p:nvSpPr>
          <p:cNvPr id="448" name="Google Shape;448;g370503395f7_0_1085"/>
          <p:cNvSpPr/>
          <p:nvPr/>
        </p:nvSpPr>
        <p:spPr>
          <a:xfrm rot="900021">
            <a:off x="2779971" y="3160132"/>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A3</a:t>
            </a:r>
            <a:endParaRPr sz="1200">
              <a:latin typeface="Roboto"/>
              <a:ea typeface="Roboto"/>
              <a:cs typeface="Roboto"/>
              <a:sym typeface="Roboto"/>
            </a:endParaRPr>
          </a:p>
        </p:txBody>
      </p:sp>
      <p:sp>
        <p:nvSpPr>
          <p:cNvPr id="449" name="Google Shape;449;g370503395f7_0_1085"/>
          <p:cNvSpPr/>
          <p:nvPr/>
        </p:nvSpPr>
        <p:spPr>
          <a:xfrm rot="900021">
            <a:off x="2452321" y="3072487"/>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A4</a:t>
            </a:r>
            <a:endParaRPr sz="1200">
              <a:latin typeface="Roboto"/>
              <a:ea typeface="Roboto"/>
              <a:cs typeface="Roboto"/>
              <a:sym typeface="Roboto"/>
            </a:endParaRPr>
          </a:p>
        </p:txBody>
      </p:sp>
      <p:sp>
        <p:nvSpPr>
          <p:cNvPr id="450" name="Google Shape;450;g370503395f7_0_1085"/>
          <p:cNvSpPr/>
          <p:nvPr/>
        </p:nvSpPr>
        <p:spPr>
          <a:xfrm rot="900021">
            <a:off x="2127671" y="2984887"/>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A5</a:t>
            </a:r>
            <a:endParaRPr sz="1200">
              <a:latin typeface="Roboto"/>
              <a:ea typeface="Roboto"/>
              <a:cs typeface="Roboto"/>
              <a:sym typeface="Roboto"/>
            </a:endParaRPr>
          </a:p>
        </p:txBody>
      </p:sp>
      <p:sp>
        <p:nvSpPr>
          <p:cNvPr id="451" name="Google Shape;451;g370503395f7_0_1085"/>
          <p:cNvSpPr/>
          <p:nvPr/>
        </p:nvSpPr>
        <p:spPr>
          <a:xfrm rot="900021">
            <a:off x="1802536" y="2897459"/>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A6</a:t>
            </a:r>
            <a:endParaRPr sz="1200">
              <a:latin typeface="Roboto"/>
              <a:ea typeface="Roboto"/>
              <a:cs typeface="Roboto"/>
              <a:sym typeface="Roboto"/>
            </a:endParaRPr>
          </a:p>
        </p:txBody>
      </p:sp>
      <p:sp>
        <p:nvSpPr>
          <p:cNvPr id="452" name="Google Shape;452;g370503395f7_0_1085"/>
          <p:cNvSpPr/>
          <p:nvPr/>
        </p:nvSpPr>
        <p:spPr>
          <a:xfrm rot="900021">
            <a:off x="1475371" y="2808024"/>
            <a:ext cx="337294" cy="337294"/>
          </a:xfrm>
          <a:prstGeom prst="rect">
            <a:avLst/>
          </a:prstGeom>
          <a:solidFill>
            <a:schemeClr val="lt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A7</a:t>
            </a:r>
            <a:endParaRPr sz="1200">
              <a:latin typeface="Roboto"/>
              <a:ea typeface="Roboto"/>
              <a:cs typeface="Roboto"/>
              <a:sym typeface="Roboto"/>
            </a:endParaRPr>
          </a:p>
        </p:txBody>
      </p:sp>
      <p:sp>
        <p:nvSpPr>
          <p:cNvPr id="453" name="Google Shape;453;g370503395f7_0_1085"/>
          <p:cNvSpPr/>
          <p:nvPr/>
        </p:nvSpPr>
        <p:spPr>
          <a:xfrm rot="-900021">
            <a:off x="3107226" y="4025726"/>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B2</a:t>
            </a:r>
            <a:endParaRPr sz="1200">
              <a:latin typeface="Roboto"/>
              <a:ea typeface="Roboto"/>
              <a:cs typeface="Roboto"/>
              <a:sym typeface="Roboto"/>
            </a:endParaRPr>
          </a:p>
        </p:txBody>
      </p:sp>
      <p:sp>
        <p:nvSpPr>
          <p:cNvPr id="454" name="Google Shape;454;g370503395f7_0_1085"/>
          <p:cNvSpPr/>
          <p:nvPr/>
        </p:nvSpPr>
        <p:spPr>
          <a:xfrm rot="-900021">
            <a:off x="2779976" y="4112863"/>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B3</a:t>
            </a:r>
            <a:endParaRPr sz="1200">
              <a:latin typeface="Roboto"/>
              <a:ea typeface="Roboto"/>
              <a:cs typeface="Roboto"/>
              <a:sym typeface="Roboto"/>
            </a:endParaRPr>
          </a:p>
        </p:txBody>
      </p:sp>
      <p:sp>
        <p:nvSpPr>
          <p:cNvPr id="455" name="Google Shape;455;g370503395f7_0_1085"/>
          <p:cNvSpPr/>
          <p:nvPr/>
        </p:nvSpPr>
        <p:spPr>
          <a:xfrm rot="-900021">
            <a:off x="2452326" y="4200824"/>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B4</a:t>
            </a:r>
            <a:endParaRPr sz="1200">
              <a:latin typeface="Roboto"/>
              <a:ea typeface="Roboto"/>
              <a:cs typeface="Roboto"/>
              <a:sym typeface="Roboto"/>
            </a:endParaRPr>
          </a:p>
        </p:txBody>
      </p:sp>
      <p:sp>
        <p:nvSpPr>
          <p:cNvPr id="456" name="Google Shape;456;g370503395f7_0_1085"/>
          <p:cNvSpPr/>
          <p:nvPr/>
        </p:nvSpPr>
        <p:spPr>
          <a:xfrm rot="-900021">
            <a:off x="2127676" y="4287384"/>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B5</a:t>
            </a:r>
            <a:endParaRPr sz="1200">
              <a:latin typeface="Roboto"/>
              <a:ea typeface="Roboto"/>
              <a:cs typeface="Roboto"/>
              <a:sym typeface="Roboto"/>
            </a:endParaRPr>
          </a:p>
        </p:txBody>
      </p:sp>
      <p:sp>
        <p:nvSpPr>
          <p:cNvPr id="457" name="Google Shape;457;g370503395f7_0_1085"/>
          <p:cNvSpPr/>
          <p:nvPr/>
        </p:nvSpPr>
        <p:spPr>
          <a:xfrm rot="-900021">
            <a:off x="1801704" y="4376298"/>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B6</a:t>
            </a:r>
            <a:endParaRPr sz="1200">
              <a:latin typeface="Roboto"/>
              <a:ea typeface="Roboto"/>
              <a:cs typeface="Roboto"/>
              <a:sym typeface="Roboto"/>
            </a:endParaRPr>
          </a:p>
        </p:txBody>
      </p:sp>
      <p:sp>
        <p:nvSpPr>
          <p:cNvPr id="458" name="Google Shape;458;g370503395f7_0_1085"/>
          <p:cNvSpPr/>
          <p:nvPr/>
        </p:nvSpPr>
        <p:spPr>
          <a:xfrm rot="-900021">
            <a:off x="1475279" y="4463834"/>
            <a:ext cx="337294" cy="337294"/>
          </a:xfrm>
          <a:prstGeom prst="rect">
            <a:avLst/>
          </a:prstGeom>
          <a:solidFill>
            <a:srgbClr val="D9EAD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B7</a:t>
            </a:r>
            <a:endParaRPr sz="1200">
              <a:latin typeface="Roboto"/>
              <a:ea typeface="Roboto"/>
              <a:cs typeface="Roboto"/>
              <a:sym typeface="Roboto"/>
            </a:endParaRPr>
          </a:p>
        </p:txBody>
      </p:sp>
      <p:sp>
        <p:nvSpPr>
          <p:cNvPr id="459" name="Google Shape;459;g370503395f7_0_1085"/>
          <p:cNvSpPr/>
          <p:nvPr/>
        </p:nvSpPr>
        <p:spPr>
          <a:xfrm>
            <a:off x="4823175" y="3008650"/>
            <a:ext cx="755400" cy="398100"/>
          </a:xfrm>
          <a:prstGeom prst="wedgeRoundRectCallout">
            <a:avLst>
              <a:gd fmla="val -73842" name="adj1"/>
              <a:gd fmla="val 62089"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27425" lIns="27425" spcFirstLastPara="1" rIns="27425" wrap="square" tIns="27425">
            <a:noAutofit/>
          </a:bodyPr>
          <a:lstStyle/>
          <a:p>
            <a:pPr indent="0" lvl="0" marL="0" rtl="0" algn="ctr">
              <a:spcBef>
                <a:spcPts val="0"/>
              </a:spcBef>
              <a:spcAft>
                <a:spcPts val="0"/>
              </a:spcAft>
              <a:buNone/>
            </a:pPr>
            <a:r>
              <a:rPr lang="en">
                <a:latin typeface="Roboto"/>
                <a:ea typeface="Roboto"/>
                <a:cs typeface="Roboto"/>
                <a:sym typeface="Roboto"/>
              </a:rPr>
              <a:t>Uh oh...</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36a8a0962f5_0_700"/>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Burstiness and Queues</a:t>
            </a:r>
            <a:endParaRPr/>
          </a:p>
        </p:txBody>
      </p:sp>
      <p:sp>
        <p:nvSpPr>
          <p:cNvPr id="465" name="Google Shape;465;g36a8a0962f5_0_700"/>
          <p:cNvSpPr txBox="1"/>
          <p:nvPr>
            <p:ph idx="4294967295" type="body"/>
          </p:nvPr>
        </p:nvSpPr>
        <p:spPr>
          <a:xfrm>
            <a:off x="107050" y="402200"/>
            <a:ext cx="8909700" cy="1783800"/>
          </a:xfrm>
          <a:prstGeom prst="rect">
            <a:avLst/>
          </a:prstGeom>
          <a:noFill/>
          <a:ln>
            <a:noFill/>
          </a:ln>
        </p:spPr>
        <p:txBody>
          <a:bodyPr anchorCtr="0" anchor="t" bIns="91425" lIns="91425" spcFirstLastPara="1" rIns="91425" wrap="square" tIns="91425">
            <a:noAutofit/>
          </a:bodyPr>
          <a:lstStyle/>
          <a:p>
            <a:pPr indent="-317500" lvl="0" marL="342900" rtl="0" algn="l">
              <a:lnSpc>
                <a:spcPct val="100000"/>
              </a:lnSpc>
              <a:spcBef>
                <a:spcPts val="0"/>
              </a:spcBef>
              <a:spcAft>
                <a:spcPts val="0"/>
              </a:spcAft>
              <a:buClr>
                <a:srgbClr val="000000"/>
              </a:buClr>
              <a:buSzPts val="2000"/>
              <a:buChar char="●"/>
            </a:pPr>
            <a:r>
              <a:rPr lang="en" sz="2000">
                <a:solidFill>
                  <a:srgbClr val="000000"/>
                </a:solidFill>
              </a:rPr>
              <a:t>How does burstiness affect queuing delays?</a:t>
            </a:r>
            <a:endParaRPr sz="2000">
              <a:solidFill>
                <a:srgbClr val="000000"/>
              </a:solidFill>
            </a:endParaRPr>
          </a:p>
          <a:p>
            <a:pPr indent="-355600" lvl="1" marL="914400" rtl="0" algn="l">
              <a:lnSpc>
                <a:spcPct val="100000"/>
              </a:lnSpc>
              <a:spcBef>
                <a:spcPts val="0"/>
              </a:spcBef>
              <a:spcAft>
                <a:spcPts val="0"/>
              </a:spcAft>
              <a:buClr>
                <a:srgbClr val="000000"/>
              </a:buClr>
              <a:buSzPts val="2000"/>
              <a:buChar char="○"/>
            </a:pPr>
            <a:r>
              <a:rPr lang="en" sz="2000">
                <a:solidFill>
                  <a:srgbClr val="000000"/>
                </a:solidFill>
              </a:rPr>
              <a:t>Bursty flows tend to increase queuing delay</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a:p>
            <a:pPr indent="-317500" lvl="0" marL="342900" rtl="0" algn="l">
              <a:lnSpc>
                <a:spcPct val="100000"/>
              </a:lnSpc>
              <a:spcBef>
                <a:spcPts val="0"/>
              </a:spcBef>
              <a:spcAft>
                <a:spcPts val="0"/>
              </a:spcAft>
              <a:buClr>
                <a:srgbClr val="000000"/>
              </a:buClr>
              <a:buSzPts val="2000"/>
              <a:buChar char="●"/>
            </a:pPr>
            <a:r>
              <a:rPr lang="en" sz="2000">
                <a:solidFill>
                  <a:srgbClr val="000000"/>
                </a:solidFill>
              </a:rPr>
              <a:t>What happens when the queue is full?</a:t>
            </a:r>
            <a:endParaRPr sz="2000">
              <a:solidFill>
                <a:srgbClr val="000000"/>
              </a:solidFill>
            </a:endParaRPr>
          </a:p>
          <a:p>
            <a:pPr indent="-355600" lvl="1" marL="914400" rtl="0" algn="l">
              <a:lnSpc>
                <a:spcPct val="100000"/>
              </a:lnSpc>
              <a:spcBef>
                <a:spcPts val="0"/>
              </a:spcBef>
              <a:spcAft>
                <a:spcPts val="0"/>
              </a:spcAft>
              <a:buClr>
                <a:srgbClr val="000000"/>
              </a:buClr>
              <a:buSzPts val="2000"/>
              <a:buChar char="○"/>
            </a:pPr>
            <a:r>
              <a:rPr lang="en" sz="2000">
                <a:solidFill>
                  <a:srgbClr val="000000"/>
                </a:solidFill>
              </a:rPr>
              <a:t>Packets are dropped</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370503395f7_0_649"/>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Packet Queuing and Life of a Packet</a:t>
            </a:r>
            <a:endParaRPr/>
          </a:p>
        </p:txBody>
      </p:sp>
      <p:sp>
        <p:nvSpPr>
          <p:cNvPr id="471" name="Google Shape;471;g370503395f7_0_649"/>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Queues introduce extra delay.</a:t>
            </a:r>
            <a:endParaRPr/>
          </a:p>
          <a:p>
            <a:pPr indent="-342900" lvl="0" marL="457200" rtl="0" algn="l">
              <a:spcBef>
                <a:spcPts val="600"/>
              </a:spcBef>
              <a:spcAft>
                <a:spcPts val="0"/>
              </a:spcAft>
              <a:buSzPts val="1800"/>
              <a:buChar char="●"/>
            </a:pPr>
            <a:r>
              <a:rPr lang="en"/>
              <a:t>Packet delay = Transmission Delay + Propagation Delay </a:t>
            </a:r>
            <a:r>
              <a:rPr lang="en">
                <a:solidFill>
                  <a:schemeClr val="accent2"/>
                </a:solidFill>
              </a:rPr>
              <a:t>+ Queuing Delay</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Life of a packet:</a:t>
            </a:r>
            <a:endParaRPr/>
          </a:p>
          <a:p>
            <a:pPr indent="-342900" lvl="0" marL="457200" rtl="0" algn="l">
              <a:spcBef>
                <a:spcPts val="600"/>
              </a:spcBef>
              <a:spcAft>
                <a:spcPts val="0"/>
              </a:spcAft>
              <a:buSzPts val="1800"/>
              <a:buChar char="●"/>
            </a:pPr>
            <a:r>
              <a:rPr lang="en"/>
              <a:t>Sender puts payload in a packet, adding headers.</a:t>
            </a:r>
            <a:endParaRPr/>
          </a:p>
          <a:p>
            <a:pPr indent="-342900" lvl="0" marL="457200" rtl="0" algn="l">
              <a:spcBef>
                <a:spcPts val="0"/>
              </a:spcBef>
              <a:spcAft>
                <a:spcPts val="0"/>
              </a:spcAft>
              <a:buSzPts val="1800"/>
              <a:buChar char="●"/>
            </a:pPr>
            <a:r>
              <a:rPr lang="en"/>
              <a:t>Packet travels along a link.</a:t>
            </a:r>
            <a:endParaRPr/>
          </a:p>
          <a:p>
            <a:pPr indent="-342900" lvl="0" marL="457200" rtl="0" algn="l">
              <a:spcBef>
                <a:spcPts val="0"/>
              </a:spcBef>
              <a:spcAft>
                <a:spcPts val="0"/>
              </a:spcAft>
              <a:buSzPts val="1800"/>
              <a:buChar char="●"/>
            </a:pPr>
            <a:r>
              <a:rPr lang="en"/>
              <a:t>Packet arrives at a router. Router forwards packet to the next hop.</a:t>
            </a:r>
            <a:endParaRPr/>
          </a:p>
          <a:p>
            <a:pPr indent="-342900" lvl="1" marL="914400" rtl="0" algn="l">
              <a:spcBef>
                <a:spcPts val="0"/>
              </a:spcBef>
              <a:spcAft>
                <a:spcPts val="0"/>
              </a:spcAft>
              <a:buSzPts val="1800"/>
              <a:buChar char="○"/>
            </a:pPr>
            <a:r>
              <a:rPr lang="en"/>
              <a:t>Packet might be queued or dropped.</a:t>
            </a:r>
            <a:endParaRPr/>
          </a:p>
          <a:p>
            <a:pPr indent="-342900" lvl="0" marL="457200" rtl="0" algn="l">
              <a:spcBef>
                <a:spcPts val="0"/>
              </a:spcBef>
              <a:spcAft>
                <a:spcPts val="0"/>
              </a:spcAft>
              <a:buSzPts val="1800"/>
              <a:buChar char="●"/>
            </a:pPr>
            <a:r>
              <a:rPr lang="en"/>
              <a:t>Repeat the last step until:</a:t>
            </a:r>
            <a:endParaRPr/>
          </a:p>
          <a:p>
            <a:pPr indent="-342900" lvl="1" marL="914400" rtl="0" algn="l">
              <a:spcBef>
                <a:spcPts val="0"/>
              </a:spcBef>
              <a:spcAft>
                <a:spcPts val="0"/>
              </a:spcAft>
              <a:buSzPts val="1800"/>
              <a:buChar char="○"/>
            </a:pPr>
            <a:r>
              <a:rPr lang="en"/>
              <a:t>Packet reaches destination.</a:t>
            </a:r>
            <a:endParaRPr/>
          </a:p>
          <a:p>
            <a:pPr indent="-342900" lvl="1" marL="914400" rtl="0" algn="l">
              <a:spcBef>
                <a:spcPts val="0"/>
              </a:spcBef>
              <a:spcAft>
                <a:spcPts val="0"/>
              </a:spcAft>
              <a:buSzPts val="1800"/>
              <a:buChar char="○"/>
            </a:pPr>
            <a:r>
              <a:rPr lang="en"/>
              <a:t>Packet is dropped.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36a8a0962f5_0_733"/>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Round Trip Time (RTT)</a:t>
            </a:r>
            <a:endParaRPr/>
          </a:p>
        </p:txBody>
      </p:sp>
      <p:sp>
        <p:nvSpPr>
          <p:cNvPr id="477" name="Google Shape;477;g36a8a0962f5_0_733"/>
          <p:cNvSpPr txBox="1"/>
          <p:nvPr>
            <p:ph idx="4294967295" type="body"/>
          </p:nvPr>
        </p:nvSpPr>
        <p:spPr>
          <a:xfrm>
            <a:off x="107050" y="402200"/>
            <a:ext cx="8909700" cy="178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000000"/>
                </a:solidFill>
              </a:rPr>
              <a:t>The time it  for the packet to reach its destination and receive a response</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a:p>
            <a:pPr indent="0" lvl="0" marL="0" rtl="0" algn="l">
              <a:lnSpc>
                <a:spcPct val="100000"/>
              </a:lnSpc>
              <a:spcBef>
                <a:spcPts val="0"/>
              </a:spcBef>
              <a:spcAft>
                <a:spcPts val="0"/>
              </a:spcAft>
              <a:buNone/>
            </a:pPr>
            <a:r>
              <a:rPr lang="en" sz="2000">
                <a:solidFill>
                  <a:srgbClr val="000000"/>
                </a:solidFill>
              </a:rPr>
              <a:t>RTT = 2 * (End-to-End Delay)</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6a874aa5e0_0_2"/>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Logistics</a:t>
            </a:r>
            <a:endParaRPr/>
          </a:p>
        </p:txBody>
      </p:sp>
      <p:sp>
        <p:nvSpPr>
          <p:cNvPr id="164" name="Google Shape;164;g36a874aa5e0_0_2"/>
          <p:cNvSpPr txBox="1"/>
          <p:nvPr>
            <p:ph idx="1" type="body"/>
          </p:nvPr>
        </p:nvSpPr>
        <p:spPr>
          <a:xfrm>
            <a:off x="107050" y="402200"/>
            <a:ext cx="8909700" cy="45306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400"/>
              </a:spcBef>
              <a:spcAft>
                <a:spcPts val="0"/>
              </a:spcAft>
              <a:buSzPts val="2000"/>
              <a:buChar char="●"/>
            </a:pPr>
            <a:r>
              <a:rPr lang="en" sz="2000"/>
              <a:t>Project 1A: Basic Traceroute</a:t>
            </a:r>
            <a:endParaRPr sz="2000"/>
          </a:p>
          <a:p>
            <a:pPr indent="-355600" lvl="1" marL="914400" rtl="0" algn="l">
              <a:lnSpc>
                <a:spcPct val="100000"/>
              </a:lnSpc>
              <a:spcBef>
                <a:spcPts val="400"/>
              </a:spcBef>
              <a:spcAft>
                <a:spcPts val="0"/>
              </a:spcAft>
              <a:buSzPts val="2000"/>
              <a:buFont typeface="Avenir"/>
              <a:buChar char="○"/>
            </a:pPr>
            <a:r>
              <a:rPr lang="en" sz="2000"/>
              <a:t>Deadline: </a:t>
            </a:r>
            <a:r>
              <a:rPr b="1" lang="en" sz="2000"/>
              <a:t>Thursday, June 26th </a:t>
            </a:r>
            <a:r>
              <a:rPr i="1" lang="en" sz="2000"/>
              <a:t>(you can still file an </a:t>
            </a:r>
            <a:r>
              <a:rPr i="1" lang="en" sz="2000" u="sng">
                <a:solidFill>
                  <a:schemeClr val="hlink"/>
                </a:solidFill>
                <a:hlinkClick r:id="rId3"/>
              </a:rPr>
              <a:t>extension</a:t>
            </a:r>
            <a:r>
              <a:rPr i="1" lang="en" sz="2000"/>
              <a:t>!)</a:t>
            </a:r>
            <a:endParaRPr i="1" sz="2000"/>
          </a:p>
          <a:p>
            <a:pPr indent="-355600" lvl="0" marL="457200" rtl="0" algn="l">
              <a:lnSpc>
                <a:spcPct val="100000"/>
              </a:lnSpc>
              <a:spcBef>
                <a:spcPts val="400"/>
              </a:spcBef>
              <a:spcAft>
                <a:spcPts val="0"/>
              </a:spcAft>
              <a:buSzPts val="2000"/>
              <a:buChar char="●"/>
            </a:pPr>
            <a:r>
              <a:rPr lang="en" sz="2000"/>
              <a:t>Project 1B: Traceroute Error Handling</a:t>
            </a:r>
            <a:endParaRPr sz="2000"/>
          </a:p>
          <a:p>
            <a:pPr indent="-355600" lvl="1" marL="914400" rtl="0" algn="l">
              <a:lnSpc>
                <a:spcPct val="100000"/>
              </a:lnSpc>
              <a:spcBef>
                <a:spcPts val="400"/>
              </a:spcBef>
              <a:spcAft>
                <a:spcPts val="0"/>
              </a:spcAft>
              <a:buSzPts val="2000"/>
              <a:buFont typeface="Avenir"/>
              <a:buChar char="○"/>
            </a:pPr>
            <a:r>
              <a:rPr lang="en" sz="2000"/>
              <a:t>Deadline: </a:t>
            </a:r>
            <a:r>
              <a:rPr b="1" lang="en" sz="2000"/>
              <a:t>Thursday, July 3rd</a:t>
            </a:r>
            <a:endParaRPr b="1" sz="2000"/>
          </a:p>
          <a:p>
            <a:pPr indent="0" lvl="0" marL="457200" rtl="0" algn="l">
              <a:lnSpc>
                <a:spcPct val="100000"/>
              </a:lnSpc>
              <a:spcBef>
                <a:spcPts val="400"/>
              </a:spcBef>
              <a:spcAft>
                <a:spcPts val="0"/>
              </a:spcAft>
              <a:buSzPts val="1800"/>
              <a:buNone/>
            </a:pPr>
            <a:r>
              <a:t/>
            </a:r>
            <a:endParaRPr sz="2000"/>
          </a:p>
          <a:p>
            <a:pPr indent="0" lvl="0" marL="0" rtl="0" algn="l">
              <a:lnSpc>
                <a:spcPct val="100000"/>
              </a:lnSpc>
              <a:spcBef>
                <a:spcPts val="400"/>
              </a:spcBef>
              <a:spcAft>
                <a:spcPts val="0"/>
              </a:spcAft>
              <a:buSzPts val="1800"/>
              <a:buNone/>
            </a:pPr>
            <a:r>
              <a:t/>
            </a:r>
            <a:endParaRPr sz="2000"/>
          </a:p>
          <a:p>
            <a:pPr indent="-355600" lvl="0" marL="457200" rtl="0" algn="l">
              <a:lnSpc>
                <a:spcPct val="100000"/>
              </a:lnSpc>
              <a:spcBef>
                <a:spcPts val="400"/>
              </a:spcBef>
              <a:spcAft>
                <a:spcPts val="0"/>
              </a:spcAft>
              <a:buSzPts val="2000"/>
              <a:buChar char="●"/>
            </a:pPr>
            <a:r>
              <a:rPr lang="en" sz="2000"/>
              <a:t>Still far ahead: Midterm on July 22nd, 7-9pm (put it in your calendar)!</a:t>
            </a:r>
            <a:endParaRPr sz="2000"/>
          </a:p>
          <a:p>
            <a:pPr indent="0" lvl="0" marL="0" rtl="0" algn="l">
              <a:lnSpc>
                <a:spcPct val="100000"/>
              </a:lnSpc>
              <a:spcBef>
                <a:spcPts val="400"/>
              </a:spcBef>
              <a:spcAft>
                <a:spcPts val="0"/>
              </a:spcAft>
              <a:buSzPts val="1800"/>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6a8a0962f5_0_508"/>
          <p:cNvSpPr/>
          <p:nvPr/>
        </p:nvSpPr>
        <p:spPr>
          <a:xfrm flipH="1" rot="-10195320">
            <a:off x="3162286" y="2378030"/>
            <a:ext cx="2317864" cy="137848"/>
          </a:xfrm>
          <a:prstGeom prst="parallelogram">
            <a:avLst>
              <a:gd fmla="val 25000" name="adj"/>
            </a:avLst>
          </a:prstGeom>
          <a:solidFill>
            <a:schemeClr val="accent1"/>
          </a:solidFill>
          <a:ln cap="flat" cmpd="sng" w="9525">
            <a:solidFill>
              <a:schemeClr val="accent5"/>
            </a:solidFill>
            <a:prstDash val="solid"/>
            <a:round/>
            <a:headEnd len="sm" w="sm" type="none"/>
            <a:tailEnd len="sm" w="sm" type="none"/>
          </a:ln>
          <a:effectLst>
            <a:outerShdw blurRad="40000" rotWithShape="0" dir="5400000" dist="23000">
              <a:srgbClr val="000000">
                <a:alpha val="3373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83" name="Google Shape;483;g36a8a0962f5_0_508"/>
          <p:cNvCxnSpPr/>
          <p:nvPr/>
        </p:nvCxnSpPr>
        <p:spPr>
          <a:xfrm rot="10800000">
            <a:off x="1015400" y="2318941"/>
            <a:ext cx="2191800" cy="0"/>
          </a:xfrm>
          <a:prstGeom prst="straightConnector1">
            <a:avLst/>
          </a:prstGeom>
          <a:noFill/>
          <a:ln cap="flat" cmpd="sng" w="9525">
            <a:solidFill>
              <a:srgbClr val="695D46"/>
            </a:solidFill>
            <a:prstDash val="dash"/>
            <a:round/>
            <a:headEnd len="sm" w="sm" type="none"/>
            <a:tailEnd len="sm" w="sm" type="none"/>
          </a:ln>
          <a:effectLst>
            <a:outerShdw blurRad="40000" rotWithShape="0" dir="5400000" dist="20000">
              <a:srgbClr val="000000">
                <a:alpha val="36860"/>
              </a:srgbClr>
            </a:outerShdw>
          </a:effectLst>
        </p:spPr>
      </p:cxnSp>
      <p:cxnSp>
        <p:nvCxnSpPr>
          <p:cNvPr id="484" name="Google Shape;484;g36a8a0962f5_0_508"/>
          <p:cNvCxnSpPr/>
          <p:nvPr/>
        </p:nvCxnSpPr>
        <p:spPr>
          <a:xfrm rot="10800000">
            <a:off x="1015400" y="2547205"/>
            <a:ext cx="2191800" cy="0"/>
          </a:xfrm>
          <a:prstGeom prst="straightConnector1">
            <a:avLst/>
          </a:prstGeom>
          <a:noFill/>
          <a:ln cap="flat" cmpd="sng" w="9525">
            <a:solidFill>
              <a:srgbClr val="695D46"/>
            </a:solidFill>
            <a:prstDash val="dash"/>
            <a:round/>
            <a:headEnd len="sm" w="sm" type="none"/>
            <a:tailEnd len="sm" w="sm" type="none"/>
          </a:ln>
          <a:effectLst>
            <a:outerShdw blurRad="40000" rotWithShape="0" dir="5400000" dist="20000">
              <a:srgbClr val="000000">
                <a:alpha val="36860"/>
              </a:srgbClr>
            </a:outerShdw>
          </a:effectLst>
        </p:spPr>
      </p:cxnSp>
      <p:cxnSp>
        <p:nvCxnSpPr>
          <p:cNvPr id="485" name="Google Shape;485;g36a8a0962f5_0_508"/>
          <p:cNvCxnSpPr/>
          <p:nvPr/>
        </p:nvCxnSpPr>
        <p:spPr>
          <a:xfrm rot="10800000">
            <a:off x="1015187" y="3372119"/>
            <a:ext cx="4415100" cy="0"/>
          </a:xfrm>
          <a:prstGeom prst="straightConnector1">
            <a:avLst/>
          </a:prstGeom>
          <a:noFill/>
          <a:ln cap="flat" cmpd="sng" w="9525">
            <a:solidFill>
              <a:srgbClr val="695D46"/>
            </a:solidFill>
            <a:prstDash val="dash"/>
            <a:round/>
            <a:headEnd len="sm" w="sm" type="none"/>
            <a:tailEnd len="sm" w="sm" type="none"/>
          </a:ln>
          <a:effectLst>
            <a:outerShdw blurRad="40000" rotWithShape="0" dir="5400000" dist="20000">
              <a:srgbClr val="000000">
                <a:alpha val="36860"/>
              </a:srgbClr>
            </a:outerShdw>
          </a:effectLst>
        </p:spPr>
      </p:cxnSp>
      <p:sp>
        <p:nvSpPr>
          <p:cNvPr id="486" name="Google Shape;486;g36a8a0962f5_0_508"/>
          <p:cNvSpPr txBox="1"/>
          <p:nvPr/>
        </p:nvSpPr>
        <p:spPr>
          <a:xfrm>
            <a:off x="799444" y="2294983"/>
            <a:ext cx="2185800" cy="254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rPr b="1" i="0" lang="en" sz="1600" u="none" cap="none" strike="noStrike">
                <a:solidFill>
                  <a:srgbClr val="0C5394"/>
                </a:solidFill>
                <a:latin typeface="Roboto"/>
                <a:ea typeface="Roboto"/>
                <a:cs typeface="Roboto"/>
                <a:sym typeface="Roboto"/>
              </a:rPr>
              <a:t>Transmission delay</a:t>
            </a:r>
            <a:endParaRPr b="1" i="0" sz="1600" u="none" cap="none" strike="noStrike">
              <a:solidFill>
                <a:srgbClr val="0C5394"/>
              </a:solidFill>
              <a:latin typeface="Roboto"/>
              <a:ea typeface="Roboto"/>
              <a:cs typeface="Roboto"/>
              <a:sym typeface="Roboto"/>
            </a:endParaRPr>
          </a:p>
        </p:txBody>
      </p:sp>
      <p:sp>
        <p:nvSpPr>
          <p:cNvPr id="487" name="Google Shape;487;g36a8a0962f5_0_508"/>
          <p:cNvSpPr txBox="1"/>
          <p:nvPr/>
        </p:nvSpPr>
        <p:spPr>
          <a:xfrm>
            <a:off x="1132391" y="2641555"/>
            <a:ext cx="1852800" cy="254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Roboto"/>
                <a:ea typeface="Roboto"/>
                <a:cs typeface="Roboto"/>
                <a:sym typeface="Roboto"/>
              </a:rPr>
              <a:t>Propagation delay</a:t>
            </a:r>
            <a:endParaRPr b="1" i="0" sz="1600" u="none" cap="none" strike="noStrike">
              <a:solidFill>
                <a:srgbClr val="38761D"/>
              </a:solidFill>
              <a:latin typeface="Roboto"/>
              <a:ea typeface="Roboto"/>
              <a:cs typeface="Roboto"/>
              <a:sym typeface="Roboto"/>
            </a:endParaRPr>
          </a:p>
        </p:txBody>
      </p:sp>
      <p:cxnSp>
        <p:nvCxnSpPr>
          <p:cNvPr id="488" name="Google Shape;488;g36a8a0962f5_0_508"/>
          <p:cNvCxnSpPr/>
          <p:nvPr/>
        </p:nvCxnSpPr>
        <p:spPr>
          <a:xfrm rot="10800000">
            <a:off x="1015187" y="3842612"/>
            <a:ext cx="4415100" cy="0"/>
          </a:xfrm>
          <a:prstGeom prst="straightConnector1">
            <a:avLst/>
          </a:prstGeom>
          <a:noFill/>
          <a:ln cap="flat" cmpd="sng" w="9525">
            <a:solidFill>
              <a:srgbClr val="695D46"/>
            </a:solidFill>
            <a:prstDash val="dash"/>
            <a:round/>
            <a:headEnd len="sm" w="sm" type="none"/>
            <a:tailEnd len="sm" w="sm" type="none"/>
          </a:ln>
          <a:effectLst>
            <a:outerShdw blurRad="40000" rotWithShape="0" dir="5400000" dist="20000">
              <a:srgbClr val="000000">
                <a:alpha val="36860"/>
              </a:srgbClr>
            </a:outerShdw>
          </a:effectLst>
        </p:spPr>
      </p:cxnSp>
      <p:cxnSp>
        <p:nvCxnSpPr>
          <p:cNvPr id="489" name="Google Shape;489;g36a8a0962f5_0_508"/>
          <p:cNvCxnSpPr/>
          <p:nvPr/>
        </p:nvCxnSpPr>
        <p:spPr>
          <a:xfrm rot="10800000">
            <a:off x="1015282" y="4692603"/>
            <a:ext cx="7180200" cy="0"/>
          </a:xfrm>
          <a:prstGeom prst="straightConnector1">
            <a:avLst/>
          </a:prstGeom>
          <a:noFill/>
          <a:ln cap="flat" cmpd="sng" w="9525">
            <a:solidFill>
              <a:srgbClr val="695D46"/>
            </a:solidFill>
            <a:prstDash val="dash"/>
            <a:round/>
            <a:headEnd len="sm" w="sm" type="none"/>
            <a:tailEnd len="sm" w="sm" type="none"/>
          </a:ln>
          <a:effectLst>
            <a:outerShdw blurRad="40000" rotWithShape="0" dir="5400000" dist="20000">
              <a:srgbClr val="000000">
                <a:alpha val="36860"/>
              </a:srgbClr>
            </a:outerShdw>
          </a:effectLst>
        </p:spPr>
      </p:cxnSp>
      <p:sp>
        <p:nvSpPr>
          <p:cNvPr id="490" name="Google Shape;490;g36a8a0962f5_0_508"/>
          <p:cNvSpPr txBox="1"/>
          <p:nvPr/>
        </p:nvSpPr>
        <p:spPr>
          <a:xfrm>
            <a:off x="1015260" y="3434152"/>
            <a:ext cx="1970100" cy="254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rPr b="1" i="0" lang="en" sz="1600" u="none" cap="none" strike="noStrike">
                <a:solidFill>
                  <a:srgbClr val="0C5394"/>
                </a:solidFill>
                <a:latin typeface="Roboto"/>
                <a:ea typeface="Roboto"/>
                <a:cs typeface="Roboto"/>
                <a:sym typeface="Roboto"/>
              </a:rPr>
              <a:t>Transmission delay</a:t>
            </a:r>
            <a:endParaRPr b="1" i="0" sz="1600" u="none" cap="none" strike="noStrike">
              <a:solidFill>
                <a:srgbClr val="0C5394"/>
              </a:solidFill>
              <a:latin typeface="Roboto"/>
              <a:ea typeface="Roboto"/>
              <a:cs typeface="Roboto"/>
              <a:sym typeface="Roboto"/>
            </a:endParaRPr>
          </a:p>
        </p:txBody>
      </p:sp>
      <p:sp>
        <p:nvSpPr>
          <p:cNvPr id="491" name="Google Shape;491;g36a8a0962f5_0_508"/>
          <p:cNvSpPr txBox="1"/>
          <p:nvPr/>
        </p:nvSpPr>
        <p:spPr>
          <a:xfrm>
            <a:off x="1047520" y="4171532"/>
            <a:ext cx="1852800" cy="254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rPr b="1" i="0" lang="en" sz="1600" u="none" cap="none" strike="noStrike">
                <a:solidFill>
                  <a:srgbClr val="38761D"/>
                </a:solidFill>
                <a:latin typeface="Roboto"/>
                <a:ea typeface="Roboto"/>
                <a:cs typeface="Roboto"/>
                <a:sym typeface="Roboto"/>
              </a:rPr>
              <a:t>Propagation delay</a:t>
            </a:r>
            <a:endParaRPr b="1" i="0" sz="1600" u="none" cap="none" strike="noStrike">
              <a:solidFill>
                <a:srgbClr val="38761D"/>
              </a:solidFill>
              <a:latin typeface="Roboto"/>
              <a:ea typeface="Roboto"/>
              <a:cs typeface="Roboto"/>
              <a:sym typeface="Roboto"/>
            </a:endParaRPr>
          </a:p>
        </p:txBody>
      </p:sp>
      <p:pic>
        <p:nvPicPr>
          <p:cNvPr descr="monitor.png" id="492" name="Google Shape;492;g36a8a0962f5_0_508"/>
          <p:cNvPicPr preferRelativeResize="0"/>
          <p:nvPr/>
        </p:nvPicPr>
        <p:blipFill rotWithShape="1">
          <a:blip r:embed="rId3">
            <a:alphaModFix/>
          </a:blip>
          <a:srcRect b="0" l="0" r="0" t="0"/>
          <a:stretch/>
        </p:blipFill>
        <p:spPr>
          <a:xfrm>
            <a:off x="2816040" y="1469377"/>
            <a:ext cx="440055" cy="440055"/>
          </a:xfrm>
          <a:prstGeom prst="rect">
            <a:avLst/>
          </a:prstGeom>
          <a:noFill/>
          <a:ln>
            <a:noFill/>
          </a:ln>
        </p:spPr>
      </p:pic>
      <p:pic>
        <p:nvPicPr>
          <p:cNvPr descr="laptop.png" id="493" name="Google Shape;493;g36a8a0962f5_0_508"/>
          <p:cNvPicPr preferRelativeResize="0"/>
          <p:nvPr/>
        </p:nvPicPr>
        <p:blipFill rotWithShape="1">
          <a:blip r:embed="rId4">
            <a:alphaModFix/>
          </a:blip>
          <a:srcRect b="0" l="0" r="0" t="0"/>
          <a:stretch/>
        </p:blipFill>
        <p:spPr>
          <a:xfrm>
            <a:off x="7791215" y="1395674"/>
            <a:ext cx="495333" cy="495333"/>
          </a:xfrm>
          <a:prstGeom prst="rect">
            <a:avLst/>
          </a:prstGeom>
          <a:noFill/>
          <a:ln>
            <a:noFill/>
          </a:ln>
        </p:spPr>
      </p:pic>
      <p:pic>
        <p:nvPicPr>
          <p:cNvPr descr="router.png" id="494" name="Google Shape;494;g36a8a0962f5_0_508"/>
          <p:cNvPicPr preferRelativeResize="0"/>
          <p:nvPr/>
        </p:nvPicPr>
        <p:blipFill rotWithShape="1">
          <a:blip r:embed="rId5">
            <a:alphaModFix/>
          </a:blip>
          <a:srcRect b="0" l="0" r="0" t="0"/>
          <a:stretch/>
        </p:blipFill>
        <p:spPr>
          <a:xfrm>
            <a:off x="4944533" y="1571118"/>
            <a:ext cx="546992" cy="363749"/>
          </a:xfrm>
          <a:prstGeom prst="rect">
            <a:avLst/>
          </a:prstGeom>
          <a:noFill/>
          <a:ln>
            <a:noFill/>
          </a:ln>
        </p:spPr>
      </p:pic>
      <p:sp>
        <p:nvSpPr>
          <p:cNvPr id="495" name="Google Shape;495;g36a8a0962f5_0_508"/>
          <p:cNvSpPr/>
          <p:nvPr/>
        </p:nvSpPr>
        <p:spPr>
          <a:xfrm flipH="1" rot="-10240473">
            <a:off x="3161520" y="2520565"/>
            <a:ext cx="2312361" cy="212074"/>
          </a:xfrm>
          <a:prstGeom prst="parallelogram">
            <a:avLst>
              <a:gd fmla="val 25000" name="adj"/>
            </a:avLst>
          </a:prstGeom>
          <a:solidFill>
            <a:schemeClr val="accent3"/>
          </a:solidFill>
          <a:ln cap="flat" cmpd="sng" w="25400">
            <a:solidFill>
              <a:srgbClr val="8279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Calibri"/>
              <a:ea typeface="Calibri"/>
              <a:cs typeface="Calibri"/>
              <a:sym typeface="Calibri"/>
            </a:endParaRPr>
          </a:p>
        </p:txBody>
      </p:sp>
      <p:sp>
        <p:nvSpPr>
          <p:cNvPr id="496" name="Google Shape;496;g36a8a0962f5_0_508"/>
          <p:cNvSpPr/>
          <p:nvPr/>
        </p:nvSpPr>
        <p:spPr>
          <a:xfrm flipH="1" rot="-10159558">
            <a:off x="5278273" y="3479814"/>
            <a:ext cx="3106553" cy="605171"/>
          </a:xfrm>
          <a:prstGeom prst="parallelogram">
            <a:avLst>
              <a:gd fmla="val 41787" name="adj"/>
            </a:avLst>
          </a:prstGeom>
          <a:solidFill>
            <a:schemeClr val="accent3"/>
          </a:solidFill>
          <a:ln cap="flat" cmpd="sng" w="25400">
            <a:solidFill>
              <a:srgbClr val="82795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97" name="Google Shape;497;g36a8a0962f5_0_508"/>
          <p:cNvCxnSpPr/>
          <p:nvPr/>
        </p:nvCxnSpPr>
        <p:spPr>
          <a:xfrm>
            <a:off x="3207200" y="2063573"/>
            <a:ext cx="0" cy="2874900"/>
          </a:xfrm>
          <a:prstGeom prst="straightConnector1">
            <a:avLst/>
          </a:prstGeom>
          <a:noFill/>
          <a:ln cap="flat" cmpd="sng" w="25400">
            <a:solidFill>
              <a:srgbClr val="695D46"/>
            </a:solidFill>
            <a:prstDash val="solid"/>
            <a:round/>
            <a:headEnd len="sm" w="sm" type="none"/>
            <a:tailEnd len="lg" w="lg" type="triangle"/>
          </a:ln>
          <a:effectLst>
            <a:outerShdw blurRad="40000" rotWithShape="0" dir="5400000" dist="20000">
              <a:srgbClr val="000000">
                <a:alpha val="36860"/>
              </a:srgbClr>
            </a:outerShdw>
          </a:effectLst>
        </p:spPr>
      </p:cxnSp>
      <p:sp>
        <p:nvSpPr>
          <p:cNvPr id="498" name="Google Shape;498;g36a8a0962f5_0_508"/>
          <p:cNvSpPr/>
          <p:nvPr/>
        </p:nvSpPr>
        <p:spPr>
          <a:xfrm flipH="1" rot="-10232428">
            <a:off x="5320236" y="3165805"/>
            <a:ext cx="3031928" cy="462438"/>
          </a:xfrm>
          <a:prstGeom prst="parallelogram">
            <a:avLst>
              <a:gd fmla="val 41787" name="adj"/>
            </a:avLst>
          </a:prstGeom>
          <a:solidFill>
            <a:schemeClr val="accent1"/>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99" name="Google Shape;499;g36a8a0962f5_0_508"/>
          <p:cNvCxnSpPr/>
          <p:nvPr/>
        </p:nvCxnSpPr>
        <p:spPr>
          <a:xfrm rot="10800000">
            <a:off x="1015248" y="2956440"/>
            <a:ext cx="4392000" cy="0"/>
          </a:xfrm>
          <a:prstGeom prst="straightConnector1">
            <a:avLst/>
          </a:prstGeom>
          <a:noFill/>
          <a:ln cap="flat" cmpd="sng" w="9525">
            <a:solidFill>
              <a:srgbClr val="695D46"/>
            </a:solidFill>
            <a:prstDash val="dash"/>
            <a:round/>
            <a:headEnd len="sm" w="sm" type="none"/>
            <a:tailEnd len="sm" w="sm" type="none"/>
          </a:ln>
          <a:effectLst>
            <a:outerShdw blurRad="40000" rotWithShape="0" dir="5400000" dist="20000">
              <a:srgbClr val="000000">
                <a:alpha val="36860"/>
              </a:srgbClr>
            </a:outerShdw>
          </a:effectLst>
        </p:spPr>
      </p:cxnSp>
      <p:cxnSp>
        <p:nvCxnSpPr>
          <p:cNvPr id="500" name="Google Shape;500;g36a8a0962f5_0_508"/>
          <p:cNvCxnSpPr/>
          <p:nvPr/>
        </p:nvCxnSpPr>
        <p:spPr>
          <a:xfrm>
            <a:off x="5430286" y="2063573"/>
            <a:ext cx="0" cy="2874900"/>
          </a:xfrm>
          <a:prstGeom prst="straightConnector1">
            <a:avLst/>
          </a:prstGeom>
          <a:noFill/>
          <a:ln cap="flat" cmpd="sng" w="25400">
            <a:solidFill>
              <a:srgbClr val="695D46"/>
            </a:solidFill>
            <a:prstDash val="solid"/>
            <a:round/>
            <a:headEnd len="sm" w="sm" type="none"/>
            <a:tailEnd len="lg" w="lg" type="triangle"/>
          </a:ln>
          <a:effectLst>
            <a:outerShdw blurRad="40000" rotWithShape="0" dir="5400000" dist="20000">
              <a:srgbClr val="000000">
                <a:alpha val="36860"/>
              </a:srgbClr>
            </a:outerShdw>
          </a:effectLst>
        </p:spPr>
      </p:cxnSp>
      <p:sp>
        <p:nvSpPr>
          <p:cNvPr id="501" name="Google Shape;501;g36a8a0962f5_0_508"/>
          <p:cNvSpPr txBox="1"/>
          <p:nvPr/>
        </p:nvSpPr>
        <p:spPr>
          <a:xfrm>
            <a:off x="930389" y="2935979"/>
            <a:ext cx="1970100" cy="276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rgbClr val="990000"/>
                </a:solidFill>
                <a:latin typeface="Roboto"/>
                <a:ea typeface="Roboto"/>
                <a:cs typeface="Roboto"/>
                <a:sym typeface="Roboto"/>
              </a:rPr>
              <a:t>Queueing Delay</a:t>
            </a:r>
            <a:endParaRPr b="1" i="0" sz="1800" u="none" cap="none" strike="noStrike">
              <a:solidFill>
                <a:srgbClr val="990000"/>
              </a:solidFill>
              <a:latin typeface="Roboto"/>
              <a:ea typeface="Roboto"/>
              <a:cs typeface="Roboto"/>
              <a:sym typeface="Roboto"/>
            </a:endParaRPr>
          </a:p>
        </p:txBody>
      </p:sp>
      <p:sp>
        <p:nvSpPr>
          <p:cNvPr id="502" name="Google Shape;502;g36a8a0962f5_0_508"/>
          <p:cNvSpPr/>
          <p:nvPr/>
        </p:nvSpPr>
        <p:spPr>
          <a:xfrm>
            <a:off x="707571" y="2309060"/>
            <a:ext cx="268500" cy="2375700"/>
          </a:xfrm>
          <a:prstGeom prst="leftBrace">
            <a:avLst>
              <a:gd fmla="val 8333"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68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503" name="Google Shape;503;g36a8a0962f5_0_508"/>
          <p:cNvCxnSpPr/>
          <p:nvPr/>
        </p:nvCxnSpPr>
        <p:spPr>
          <a:xfrm>
            <a:off x="8242518" y="2063573"/>
            <a:ext cx="0" cy="2874900"/>
          </a:xfrm>
          <a:prstGeom prst="straightConnector1">
            <a:avLst/>
          </a:prstGeom>
          <a:noFill/>
          <a:ln cap="flat" cmpd="sng" w="25400">
            <a:solidFill>
              <a:srgbClr val="695D46"/>
            </a:solidFill>
            <a:prstDash val="solid"/>
            <a:round/>
            <a:headEnd len="sm" w="sm" type="none"/>
            <a:tailEnd len="lg" w="lg" type="triangle"/>
          </a:ln>
          <a:effectLst>
            <a:outerShdw blurRad="40000" rotWithShape="0" dir="5400000" dist="20000">
              <a:srgbClr val="000000">
                <a:alpha val="36860"/>
              </a:srgbClr>
            </a:outerShdw>
          </a:effectLst>
        </p:spPr>
      </p:cxnSp>
      <p:sp>
        <p:nvSpPr>
          <p:cNvPr id="504" name="Google Shape;504;g36a8a0962f5_0_508"/>
          <p:cNvSpPr txBox="1"/>
          <p:nvPr/>
        </p:nvSpPr>
        <p:spPr>
          <a:xfrm>
            <a:off x="8277150" y="2086872"/>
            <a:ext cx="734400" cy="2769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i="0" lang="en" sz="1800" u="none" cap="none" strike="noStrike">
                <a:solidFill>
                  <a:schemeClr val="dk1"/>
                </a:solidFill>
                <a:latin typeface="Roboto"/>
                <a:ea typeface="Roboto"/>
                <a:cs typeface="Roboto"/>
                <a:sym typeface="Roboto"/>
              </a:rPr>
              <a:t>Time</a:t>
            </a:r>
            <a:endParaRPr i="0" sz="1800" u="none" cap="none" strike="noStrike">
              <a:solidFill>
                <a:schemeClr val="dk1"/>
              </a:solidFill>
              <a:latin typeface="Roboto"/>
              <a:ea typeface="Roboto"/>
              <a:cs typeface="Roboto"/>
              <a:sym typeface="Roboto"/>
            </a:endParaRPr>
          </a:p>
        </p:txBody>
      </p:sp>
      <p:sp>
        <p:nvSpPr>
          <p:cNvPr id="505" name="Google Shape;505;g36a8a0962f5_0_508"/>
          <p:cNvSpPr txBox="1"/>
          <p:nvPr/>
        </p:nvSpPr>
        <p:spPr>
          <a:xfrm rot="-5400000">
            <a:off x="-1441275" y="2753875"/>
            <a:ext cx="3752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rgbClr val="695D46"/>
                </a:solidFill>
                <a:latin typeface="Roboto"/>
                <a:ea typeface="Roboto"/>
                <a:cs typeface="Roboto"/>
                <a:sym typeface="Roboto"/>
              </a:rPr>
              <a:t>End-to-end delay of brown packet</a:t>
            </a:r>
            <a:endParaRPr i="0" sz="1800" u="none" cap="none" strike="noStrike">
              <a:solidFill>
                <a:srgbClr val="695D46"/>
              </a:solidFill>
              <a:latin typeface="Roboto"/>
              <a:ea typeface="Roboto"/>
              <a:cs typeface="Roboto"/>
              <a:sym typeface="Roboto"/>
            </a:endParaRPr>
          </a:p>
        </p:txBody>
      </p:sp>
      <p:sp>
        <p:nvSpPr>
          <p:cNvPr id="506" name="Google Shape;506;g36a8a0962f5_0_508"/>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Visualizing end-to-end-delay…</a:t>
            </a:r>
            <a:endParaRPr/>
          </a:p>
        </p:txBody>
      </p:sp>
      <p:sp>
        <p:nvSpPr>
          <p:cNvPr id="507" name="Google Shape;507;g36a8a0962f5_0_508"/>
          <p:cNvSpPr txBox="1"/>
          <p:nvPr>
            <p:ph idx="4294967295" type="body"/>
          </p:nvPr>
        </p:nvSpPr>
        <p:spPr>
          <a:xfrm>
            <a:off x="107050" y="402200"/>
            <a:ext cx="8909700" cy="1783800"/>
          </a:xfrm>
          <a:prstGeom prst="rect">
            <a:avLst/>
          </a:prstGeom>
          <a:noFill/>
          <a:ln>
            <a:noFill/>
          </a:ln>
        </p:spPr>
        <p:txBody>
          <a:bodyPr anchorCtr="0" anchor="t" bIns="91425" lIns="91425" spcFirstLastPara="1" rIns="91425" wrap="square" tIns="91425">
            <a:noAutofit/>
          </a:bodyPr>
          <a:lstStyle/>
          <a:p>
            <a:pPr indent="-317500" lvl="0" marL="342900" rtl="0" algn="l">
              <a:lnSpc>
                <a:spcPct val="100000"/>
              </a:lnSpc>
              <a:spcBef>
                <a:spcPts val="0"/>
              </a:spcBef>
              <a:spcAft>
                <a:spcPts val="0"/>
              </a:spcAft>
              <a:buClr>
                <a:srgbClr val="000000"/>
              </a:buClr>
              <a:buSzPts val="2000"/>
              <a:buChar char="●"/>
            </a:pPr>
            <a:r>
              <a:rPr lang="en" sz="2000">
                <a:solidFill>
                  <a:srgbClr val="000000"/>
                </a:solidFill>
              </a:rPr>
              <a:t>Two packets, back-to-back</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36a8a0962f5_0_1"/>
          <p:cNvSpPr txBox="1"/>
          <p:nvPr>
            <p:ph idx="1" type="body"/>
          </p:nvPr>
        </p:nvSpPr>
        <p:spPr>
          <a:xfrm>
            <a:off x="4812375" y="402200"/>
            <a:ext cx="4038000" cy="42609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Statistical Multiplexing</a:t>
            </a:r>
            <a:endParaRPr b="1">
              <a:solidFill>
                <a:schemeClr val="accent3"/>
              </a:solidFill>
              <a:latin typeface="Roboto"/>
              <a:ea typeface="Roboto"/>
              <a:cs typeface="Roboto"/>
              <a:sym typeface="Roboto"/>
            </a:endParaRPr>
          </a:p>
          <a:p>
            <a:pPr indent="-342900" lvl="0" marL="457200" rtl="0" algn="l">
              <a:lnSpc>
                <a:spcPct val="115000"/>
              </a:lnSpc>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Layers</a:t>
            </a:r>
            <a:endParaRPr b="1">
              <a:solidFill>
                <a:schemeClr val="accent3"/>
              </a:solidFill>
              <a:latin typeface="Roboto"/>
              <a:ea typeface="Roboto"/>
              <a:cs typeface="Roboto"/>
              <a:sym typeface="Roboto"/>
            </a:endParaRPr>
          </a:p>
          <a:p>
            <a:pPr indent="-342900" lvl="0" marL="457200" rtl="0" algn="l">
              <a:lnSpc>
                <a:spcPct val="115000"/>
              </a:lnSpc>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Sockets</a:t>
            </a:r>
            <a:endParaRPr b="1">
              <a:solidFill>
                <a:schemeClr val="accent3"/>
              </a:solidFill>
              <a:latin typeface="Roboto"/>
              <a:ea typeface="Roboto"/>
              <a:cs typeface="Roboto"/>
              <a:sym typeface="Roboto"/>
            </a:endParaRPr>
          </a:p>
        </p:txBody>
      </p:sp>
      <p:sp>
        <p:nvSpPr>
          <p:cNvPr id="513" name="Google Shape;513;g36a8a0962f5_0_1"/>
          <p:cNvSpPr txBox="1"/>
          <p:nvPr>
            <p:ph type="title"/>
          </p:nvPr>
        </p:nvSpPr>
        <p:spPr>
          <a:xfrm>
            <a:off x="177925" y="2003300"/>
            <a:ext cx="4038000" cy="203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Statistical Multiplexing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36a8a0962f5_0_6"/>
          <p:cNvSpPr txBox="1"/>
          <p:nvPr/>
        </p:nvSpPr>
        <p:spPr>
          <a:xfrm>
            <a:off x="1132391" y="2641555"/>
            <a:ext cx="1852800" cy="254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695D46"/>
              </a:solidFill>
              <a:latin typeface="Avenir"/>
              <a:ea typeface="Avenir"/>
              <a:cs typeface="Avenir"/>
              <a:sym typeface="Avenir"/>
            </a:endParaRPr>
          </a:p>
        </p:txBody>
      </p:sp>
      <p:pic>
        <p:nvPicPr>
          <p:cNvPr id="519" name="Google Shape;519;g36a8a0962f5_0_6"/>
          <p:cNvPicPr preferRelativeResize="0"/>
          <p:nvPr/>
        </p:nvPicPr>
        <p:blipFill rotWithShape="1">
          <a:blip r:embed="rId3">
            <a:alphaModFix/>
          </a:blip>
          <a:srcRect b="2282" l="0" r="8248" t="53901"/>
          <a:stretch/>
        </p:blipFill>
        <p:spPr>
          <a:xfrm>
            <a:off x="376950" y="3270488"/>
            <a:ext cx="8390098" cy="1587508"/>
          </a:xfrm>
          <a:prstGeom prst="rect">
            <a:avLst/>
          </a:prstGeom>
          <a:noFill/>
          <a:ln>
            <a:noFill/>
          </a:ln>
        </p:spPr>
      </p:pic>
      <p:pic>
        <p:nvPicPr>
          <p:cNvPr id="520" name="Google Shape;520;g36a8a0962f5_0_6"/>
          <p:cNvPicPr preferRelativeResize="0"/>
          <p:nvPr/>
        </p:nvPicPr>
        <p:blipFill rotWithShape="1">
          <a:blip r:embed="rId4">
            <a:alphaModFix/>
          </a:blip>
          <a:srcRect b="0" l="0" r="0" t="0"/>
          <a:stretch/>
        </p:blipFill>
        <p:spPr>
          <a:xfrm>
            <a:off x="152400" y="679200"/>
            <a:ext cx="6629402" cy="2395073"/>
          </a:xfrm>
          <a:prstGeom prst="rect">
            <a:avLst/>
          </a:prstGeom>
          <a:noFill/>
          <a:ln>
            <a:noFill/>
          </a:ln>
        </p:spPr>
      </p:pic>
      <p:sp>
        <p:nvSpPr>
          <p:cNvPr id="521" name="Google Shape;521;g36a8a0962f5_0_6"/>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Statistical Multiplexing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36a8a0962f5_0_12"/>
          <p:cNvSpPr/>
          <p:nvPr/>
        </p:nvSpPr>
        <p:spPr>
          <a:xfrm rot="736">
            <a:off x="5977919" y="1759543"/>
            <a:ext cx="1400400" cy="666900"/>
          </a:xfrm>
          <a:prstGeom prst="trapezoid">
            <a:avLst>
              <a:gd fmla="val 53860" name="adj"/>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p:txBody>
      </p:sp>
      <p:sp>
        <p:nvSpPr>
          <p:cNvPr id="528" name="Google Shape;528;g36a8a0962f5_0_12"/>
          <p:cNvSpPr/>
          <p:nvPr/>
        </p:nvSpPr>
        <p:spPr>
          <a:xfrm>
            <a:off x="5310625" y="1023844"/>
            <a:ext cx="1169400" cy="537000"/>
          </a:xfrm>
          <a:prstGeom prst="trapezoid">
            <a:avLst>
              <a:gd fmla="val 55357"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p:txBody>
      </p:sp>
      <p:sp>
        <p:nvSpPr>
          <p:cNvPr id="529" name="Google Shape;529;g36a8a0962f5_0_12"/>
          <p:cNvSpPr/>
          <p:nvPr/>
        </p:nvSpPr>
        <p:spPr>
          <a:xfrm>
            <a:off x="6918775" y="2940019"/>
            <a:ext cx="1169400" cy="407100"/>
          </a:xfrm>
          <a:prstGeom prst="trapezoid">
            <a:avLst>
              <a:gd fmla="val 55357" name="adj"/>
            </a:avLst>
          </a:prstGeom>
          <a:solidFill>
            <a:srgbClr val="D9D2E9"/>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cxnSp>
        <p:nvCxnSpPr>
          <p:cNvPr id="530" name="Google Shape;530;g36a8a0962f5_0_12"/>
          <p:cNvCxnSpPr/>
          <p:nvPr/>
        </p:nvCxnSpPr>
        <p:spPr>
          <a:xfrm flipH="1" rot="10800000">
            <a:off x="5301000" y="2425144"/>
            <a:ext cx="3513900" cy="7500"/>
          </a:xfrm>
          <a:prstGeom prst="straightConnector1">
            <a:avLst/>
          </a:prstGeom>
          <a:noFill/>
          <a:ln cap="flat" cmpd="sng" w="38100">
            <a:solidFill>
              <a:schemeClr val="dk2"/>
            </a:solidFill>
            <a:prstDash val="solid"/>
            <a:round/>
            <a:headEnd len="sm" w="sm" type="none"/>
            <a:tailEnd len="med" w="med" type="stealth"/>
          </a:ln>
        </p:spPr>
      </p:cxnSp>
      <p:cxnSp>
        <p:nvCxnSpPr>
          <p:cNvPr id="531" name="Google Shape;531;g36a8a0962f5_0_12"/>
          <p:cNvCxnSpPr/>
          <p:nvPr/>
        </p:nvCxnSpPr>
        <p:spPr>
          <a:xfrm flipH="1" rot="10800000">
            <a:off x="5301000" y="1567894"/>
            <a:ext cx="3513900" cy="7500"/>
          </a:xfrm>
          <a:prstGeom prst="straightConnector1">
            <a:avLst/>
          </a:prstGeom>
          <a:noFill/>
          <a:ln cap="flat" cmpd="sng" w="38100">
            <a:solidFill>
              <a:schemeClr val="dk2"/>
            </a:solidFill>
            <a:prstDash val="solid"/>
            <a:round/>
            <a:headEnd len="sm" w="sm" type="none"/>
            <a:tailEnd len="med" w="med" type="stealth"/>
          </a:ln>
        </p:spPr>
      </p:cxnSp>
      <p:cxnSp>
        <p:nvCxnSpPr>
          <p:cNvPr id="532" name="Google Shape;532;g36a8a0962f5_0_12"/>
          <p:cNvCxnSpPr/>
          <p:nvPr/>
        </p:nvCxnSpPr>
        <p:spPr>
          <a:xfrm flipH="1" rot="10800000">
            <a:off x="5301000" y="3339544"/>
            <a:ext cx="3513900" cy="7500"/>
          </a:xfrm>
          <a:prstGeom prst="straightConnector1">
            <a:avLst/>
          </a:prstGeom>
          <a:noFill/>
          <a:ln cap="flat" cmpd="sng" w="38100">
            <a:solidFill>
              <a:schemeClr val="dk2"/>
            </a:solidFill>
            <a:prstDash val="solid"/>
            <a:round/>
            <a:headEnd len="sm" w="sm" type="none"/>
            <a:tailEnd len="med" w="med" type="stealth"/>
          </a:ln>
        </p:spPr>
      </p:cxnSp>
      <p:sp>
        <p:nvSpPr>
          <p:cNvPr id="533" name="Google Shape;533;g36a8a0962f5_0_12"/>
          <p:cNvSpPr/>
          <p:nvPr/>
        </p:nvSpPr>
        <p:spPr>
          <a:xfrm>
            <a:off x="1141500" y="3279506"/>
            <a:ext cx="1169400" cy="537000"/>
          </a:xfrm>
          <a:prstGeom prst="trapezoid">
            <a:avLst>
              <a:gd fmla="val 55357"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p:txBody>
      </p:sp>
      <p:sp>
        <p:nvSpPr>
          <p:cNvPr id="534" name="Google Shape;534;g36a8a0962f5_0_12"/>
          <p:cNvSpPr/>
          <p:nvPr/>
        </p:nvSpPr>
        <p:spPr>
          <a:xfrm rot="736">
            <a:off x="1025944" y="3816512"/>
            <a:ext cx="1400400" cy="666900"/>
          </a:xfrm>
          <a:prstGeom prst="trapezoid">
            <a:avLst>
              <a:gd fmla="val 53860" name="adj"/>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p:txBody>
      </p:sp>
      <p:sp>
        <p:nvSpPr>
          <p:cNvPr id="535" name="Google Shape;535;g36a8a0962f5_0_12"/>
          <p:cNvSpPr/>
          <p:nvPr/>
        </p:nvSpPr>
        <p:spPr>
          <a:xfrm>
            <a:off x="1141500" y="4483481"/>
            <a:ext cx="1169400" cy="407100"/>
          </a:xfrm>
          <a:prstGeom prst="trapezoid">
            <a:avLst>
              <a:gd fmla="val 55357" name="adj"/>
            </a:avLst>
          </a:prstGeom>
          <a:solidFill>
            <a:srgbClr val="D9D2E9"/>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536" name="Google Shape;536;g36a8a0962f5_0_12"/>
          <p:cNvSpPr txBox="1"/>
          <p:nvPr/>
        </p:nvSpPr>
        <p:spPr>
          <a:xfrm>
            <a:off x="2574050" y="3517219"/>
            <a:ext cx="1712400" cy="115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0" i="0" lang="en" sz="9600" u="none" cap="none" strike="noStrike">
                <a:solidFill>
                  <a:srgbClr val="000000"/>
                </a:solidFill>
                <a:latin typeface="Arial"/>
                <a:ea typeface="Arial"/>
                <a:cs typeface="Arial"/>
                <a:sym typeface="Arial"/>
              </a:rPr>
              <a:t>&gt;=</a:t>
            </a:r>
            <a:endParaRPr b="0" i="0" sz="9600" u="none" cap="none" strike="noStrike">
              <a:solidFill>
                <a:srgbClr val="000000"/>
              </a:solidFill>
              <a:latin typeface="Arial"/>
              <a:ea typeface="Arial"/>
              <a:cs typeface="Arial"/>
              <a:sym typeface="Arial"/>
            </a:endParaRPr>
          </a:p>
        </p:txBody>
      </p:sp>
      <p:cxnSp>
        <p:nvCxnSpPr>
          <p:cNvPr id="537" name="Google Shape;537;g36a8a0962f5_0_12"/>
          <p:cNvCxnSpPr/>
          <p:nvPr/>
        </p:nvCxnSpPr>
        <p:spPr>
          <a:xfrm>
            <a:off x="783650" y="3274388"/>
            <a:ext cx="0" cy="1591800"/>
          </a:xfrm>
          <a:prstGeom prst="straightConnector1">
            <a:avLst/>
          </a:prstGeom>
          <a:noFill/>
          <a:ln cap="flat" cmpd="sng" w="28575">
            <a:solidFill>
              <a:schemeClr val="dk2"/>
            </a:solidFill>
            <a:prstDash val="solid"/>
            <a:round/>
            <a:headEnd len="sm" w="sm" type="none"/>
            <a:tailEnd len="sm" w="sm" type="none"/>
          </a:ln>
        </p:spPr>
      </p:cxnSp>
      <p:cxnSp>
        <p:nvCxnSpPr>
          <p:cNvPr id="538" name="Google Shape;538;g36a8a0962f5_0_12"/>
          <p:cNvCxnSpPr>
            <a:endCxn id="533" idx="0"/>
          </p:cNvCxnSpPr>
          <p:nvPr/>
        </p:nvCxnSpPr>
        <p:spPr>
          <a:xfrm flipH="1" rot="10800000">
            <a:off x="812400" y="3279506"/>
            <a:ext cx="913800" cy="5700"/>
          </a:xfrm>
          <a:prstGeom prst="straightConnector1">
            <a:avLst/>
          </a:prstGeom>
          <a:noFill/>
          <a:ln cap="flat" cmpd="sng" w="28575">
            <a:solidFill>
              <a:schemeClr val="dk2"/>
            </a:solidFill>
            <a:prstDash val="lgDash"/>
            <a:round/>
            <a:headEnd len="sm" w="sm" type="none"/>
            <a:tailEnd len="sm" w="sm" type="none"/>
          </a:ln>
        </p:spPr>
      </p:cxnSp>
      <p:cxnSp>
        <p:nvCxnSpPr>
          <p:cNvPr id="539" name="Google Shape;539;g36a8a0962f5_0_12"/>
          <p:cNvCxnSpPr/>
          <p:nvPr/>
        </p:nvCxnSpPr>
        <p:spPr>
          <a:xfrm rot="10800000">
            <a:off x="783650" y="4874869"/>
            <a:ext cx="981900" cy="10800"/>
          </a:xfrm>
          <a:prstGeom prst="straightConnector1">
            <a:avLst/>
          </a:prstGeom>
          <a:noFill/>
          <a:ln cap="flat" cmpd="sng" w="28575">
            <a:solidFill>
              <a:schemeClr val="dk2"/>
            </a:solidFill>
            <a:prstDash val="lgDash"/>
            <a:round/>
            <a:headEnd len="sm" w="sm" type="none"/>
            <a:tailEnd len="sm" w="sm" type="none"/>
          </a:ln>
        </p:spPr>
      </p:cxnSp>
      <p:sp>
        <p:nvSpPr>
          <p:cNvPr id="540" name="Google Shape;540;g36a8a0962f5_0_12"/>
          <p:cNvSpPr txBox="1"/>
          <p:nvPr/>
        </p:nvSpPr>
        <p:spPr>
          <a:xfrm>
            <a:off x="377100" y="3963281"/>
            <a:ext cx="384900" cy="37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36</a:t>
            </a:r>
            <a:endParaRPr b="0" i="0" sz="1400" u="none" cap="none" strike="noStrike">
              <a:solidFill>
                <a:srgbClr val="000000"/>
              </a:solidFill>
              <a:latin typeface="Arial"/>
              <a:ea typeface="Arial"/>
              <a:cs typeface="Arial"/>
              <a:sym typeface="Arial"/>
            </a:endParaRPr>
          </a:p>
        </p:txBody>
      </p:sp>
      <p:cxnSp>
        <p:nvCxnSpPr>
          <p:cNvPr id="541" name="Google Shape;541;g36a8a0962f5_0_12"/>
          <p:cNvCxnSpPr/>
          <p:nvPr/>
        </p:nvCxnSpPr>
        <p:spPr>
          <a:xfrm flipH="1">
            <a:off x="4770550" y="3770100"/>
            <a:ext cx="15600" cy="629100"/>
          </a:xfrm>
          <a:prstGeom prst="straightConnector1">
            <a:avLst/>
          </a:prstGeom>
          <a:noFill/>
          <a:ln cap="flat" cmpd="sng" w="28575">
            <a:solidFill>
              <a:schemeClr val="dk2"/>
            </a:solidFill>
            <a:prstDash val="solid"/>
            <a:round/>
            <a:headEnd len="sm" w="sm" type="none"/>
            <a:tailEnd len="sm" w="sm" type="none"/>
          </a:ln>
        </p:spPr>
      </p:cxnSp>
      <p:cxnSp>
        <p:nvCxnSpPr>
          <p:cNvPr id="542" name="Google Shape;542;g36a8a0962f5_0_12"/>
          <p:cNvCxnSpPr/>
          <p:nvPr/>
        </p:nvCxnSpPr>
        <p:spPr>
          <a:xfrm>
            <a:off x="4786150" y="3748444"/>
            <a:ext cx="1591200" cy="5100"/>
          </a:xfrm>
          <a:prstGeom prst="straightConnector1">
            <a:avLst/>
          </a:prstGeom>
          <a:noFill/>
          <a:ln cap="flat" cmpd="sng" w="28575">
            <a:solidFill>
              <a:schemeClr val="dk2"/>
            </a:solidFill>
            <a:prstDash val="lgDash"/>
            <a:round/>
            <a:headEnd len="sm" w="sm" type="none"/>
            <a:tailEnd len="sm" w="sm" type="none"/>
          </a:ln>
        </p:spPr>
      </p:cxnSp>
      <p:cxnSp>
        <p:nvCxnSpPr>
          <p:cNvPr id="543" name="Google Shape;543;g36a8a0962f5_0_12"/>
          <p:cNvCxnSpPr/>
          <p:nvPr/>
        </p:nvCxnSpPr>
        <p:spPr>
          <a:xfrm rot="10800000">
            <a:off x="4770638" y="4407966"/>
            <a:ext cx="981900" cy="10800"/>
          </a:xfrm>
          <a:prstGeom prst="straightConnector1">
            <a:avLst/>
          </a:prstGeom>
          <a:noFill/>
          <a:ln cap="flat" cmpd="sng" w="28575">
            <a:solidFill>
              <a:schemeClr val="dk2"/>
            </a:solidFill>
            <a:prstDash val="lgDash"/>
            <a:round/>
            <a:headEnd len="sm" w="sm" type="none"/>
            <a:tailEnd len="sm" w="sm" type="none"/>
          </a:ln>
        </p:spPr>
      </p:cxnSp>
      <p:cxnSp>
        <p:nvCxnSpPr>
          <p:cNvPr id="544" name="Google Shape;544;g36a8a0962f5_0_12"/>
          <p:cNvCxnSpPr/>
          <p:nvPr/>
        </p:nvCxnSpPr>
        <p:spPr>
          <a:xfrm flipH="1" rot="10800000">
            <a:off x="5181150" y="4415681"/>
            <a:ext cx="3513900" cy="7500"/>
          </a:xfrm>
          <a:prstGeom prst="straightConnector1">
            <a:avLst/>
          </a:prstGeom>
          <a:noFill/>
          <a:ln cap="flat" cmpd="sng" w="38100">
            <a:solidFill>
              <a:schemeClr val="dk2"/>
            </a:solidFill>
            <a:prstDash val="solid"/>
            <a:round/>
            <a:headEnd len="sm" w="sm" type="none"/>
            <a:tailEnd len="med" w="med" type="stealth"/>
          </a:ln>
        </p:spPr>
      </p:cxnSp>
      <p:sp>
        <p:nvSpPr>
          <p:cNvPr id="545" name="Google Shape;545;g36a8a0962f5_0_12"/>
          <p:cNvSpPr/>
          <p:nvPr/>
        </p:nvSpPr>
        <p:spPr>
          <a:xfrm>
            <a:off x="5030013" y="3881494"/>
            <a:ext cx="1169400" cy="537000"/>
          </a:xfrm>
          <a:prstGeom prst="trapezoid">
            <a:avLst>
              <a:gd fmla="val 55357"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p:txBody>
      </p:sp>
      <p:cxnSp>
        <p:nvCxnSpPr>
          <p:cNvPr id="546" name="Google Shape;546;g36a8a0962f5_0_12"/>
          <p:cNvCxnSpPr/>
          <p:nvPr/>
        </p:nvCxnSpPr>
        <p:spPr>
          <a:xfrm flipH="1" rot="10800000">
            <a:off x="5181150" y="4415681"/>
            <a:ext cx="3513900" cy="7500"/>
          </a:xfrm>
          <a:prstGeom prst="straightConnector1">
            <a:avLst/>
          </a:prstGeom>
          <a:noFill/>
          <a:ln cap="flat" cmpd="sng" w="38100">
            <a:solidFill>
              <a:schemeClr val="dk2"/>
            </a:solidFill>
            <a:prstDash val="solid"/>
            <a:round/>
            <a:headEnd len="sm" w="sm" type="none"/>
            <a:tailEnd len="med" w="med" type="stealth"/>
          </a:ln>
        </p:spPr>
      </p:cxnSp>
      <p:sp>
        <p:nvSpPr>
          <p:cNvPr id="547" name="Google Shape;547;g36a8a0962f5_0_12"/>
          <p:cNvSpPr/>
          <p:nvPr/>
        </p:nvSpPr>
        <p:spPr>
          <a:xfrm>
            <a:off x="7036150" y="4016906"/>
            <a:ext cx="1169400" cy="407100"/>
          </a:xfrm>
          <a:prstGeom prst="trapezoid">
            <a:avLst>
              <a:gd fmla="val 52312" name="adj"/>
            </a:avLst>
          </a:prstGeom>
          <a:solidFill>
            <a:srgbClr val="D9D2E9"/>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cxnSp>
        <p:nvCxnSpPr>
          <p:cNvPr id="548" name="Google Shape;548;g36a8a0962f5_0_12"/>
          <p:cNvCxnSpPr/>
          <p:nvPr/>
        </p:nvCxnSpPr>
        <p:spPr>
          <a:xfrm flipH="1" rot="10800000">
            <a:off x="5333550" y="4415681"/>
            <a:ext cx="3513900" cy="7500"/>
          </a:xfrm>
          <a:prstGeom prst="straightConnector1">
            <a:avLst/>
          </a:prstGeom>
          <a:noFill/>
          <a:ln cap="flat" cmpd="sng" w="38100">
            <a:solidFill>
              <a:schemeClr val="dk2"/>
            </a:solidFill>
            <a:prstDash val="solid"/>
            <a:round/>
            <a:headEnd len="sm" w="sm" type="none"/>
            <a:tailEnd len="med" w="med" type="stealth"/>
          </a:ln>
        </p:spPr>
      </p:cxnSp>
      <p:sp>
        <p:nvSpPr>
          <p:cNvPr id="549" name="Google Shape;549;g36a8a0962f5_0_12"/>
          <p:cNvSpPr txBox="1"/>
          <p:nvPr/>
        </p:nvSpPr>
        <p:spPr>
          <a:xfrm>
            <a:off x="4352413" y="3944419"/>
            <a:ext cx="399600" cy="2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p:txBody>
      </p:sp>
      <p:sp>
        <p:nvSpPr>
          <p:cNvPr id="550" name="Google Shape;550;g36a8a0962f5_0_12"/>
          <p:cNvSpPr/>
          <p:nvPr/>
        </p:nvSpPr>
        <p:spPr>
          <a:xfrm rot="736">
            <a:off x="5894569" y="3751243"/>
            <a:ext cx="1400400" cy="666900"/>
          </a:xfrm>
          <a:prstGeom prst="trapezoid">
            <a:avLst>
              <a:gd fmla="val 53860" name="adj"/>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p:txBody>
      </p:sp>
      <p:sp>
        <p:nvSpPr>
          <p:cNvPr id="551" name="Google Shape;551;g36a8a0962f5_0_12"/>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Statistical Multiplexing</a:t>
            </a:r>
            <a:endParaRPr/>
          </a:p>
        </p:txBody>
      </p:sp>
      <p:sp>
        <p:nvSpPr>
          <p:cNvPr id="552" name="Google Shape;552;g36a8a0962f5_0_12"/>
          <p:cNvSpPr txBox="1"/>
          <p:nvPr>
            <p:ph idx="4294967295" type="body"/>
          </p:nvPr>
        </p:nvSpPr>
        <p:spPr>
          <a:xfrm>
            <a:off x="107050" y="402200"/>
            <a:ext cx="4923000" cy="1783800"/>
          </a:xfrm>
          <a:prstGeom prst="rect">
            <a:avLst/>
          </a:prstGeom>
          <a:noFill/>
          <a:ln>
            <a:noFill/>
          </a:ln>
        </p:spPr>
        <p:txBody>
          <a:bodyPr anchorCtr="0" anchor="t" bIns="91425" lIns="91425" spcFirstLastPara="1" rIns="91425" wrap="square" tIns="91425">
            <a:noAutofit/>
          </a:bodyPr>
          <a:lstStyle/>
          <a:p>
            <a:pPr indent="-317500" lvl="0" marL="342900" rtl="0" algn="l">
              <a:lnSpc>
                <a:spcPct val="100000"/>
              </a:lnSpc>
              <a:spcBef>
                <a:spcPts val="0"/>
              </a:spcBef>
              <a:spcAft>
                <a:spcPts val="0"/>
              </a:spcAft>
              <a:buClr>
                <a:srgbClr val="000000"/>
              </a:buClr>
              <a:buSzPts val="2000"/>
              <a:buChar char="●"/>
            </a:pPr>
            <a:r>
              <a:rPr lang="en" sz="2000">
                <a:solidFill>
                  <a:srgbClr val="000000"/>
                </a:solidFill>
              </a:rPr>
              <a:t>Sum of the peaks is always greater than the peak of the sums (peak of the aggregate). Usually much greater.</a:t>
            </a:r>
            <a:endParaRPr sz="2000">
              <a:solidFill>
                <a:srgbClr val="000000"/>
              </a:solidFill>
            </a:endParaRPr>
          </a:p>
          <a:p>
            <a:pPr indent="0" lvl="0" marL="0" rtl="0" algn="l">
              <a:lnSpc>
                <a:spcPct val="100000"/>
              </a:lnSpc>
              <a:spcBef>
                <a:spcPts val="0"/>
              </a:spcBef>
              <a:spcAft>
                <a:spcPts val="0"/>
              </a:spcAft>
              <a:buNone/>
            </a:pPr>
            <a:r>
              <a:t/>
            </a:r>
            <a:endParaRPr sz="20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grpSp>
        <p:nvGrpSpPr>
          <p:cNvPr id="557" name="Google Shape;557;g36a8a0962f5_0_42"/>
          <p:cNvGrpSpPr/>
          <p:nvPr/>
        </p:nvGrpSpPr>
        <p:grpSpPr>
          <a:xfrm>
            <a:off x="1951198" y="1106026"/>
            <a:ext cx="5364723" cy="496200"/>
            <a:chOff x="1951198" y="1106025"/>
            <a:chExt cx="5364723" cy="496200"/>
          </a:xfrm>
        </p:grpSpPr>
        <p:sp>
          <p:nvSpPr>
            <p:cNvPr id="558" name="Google Shape;558;g36a8a0962f5_0_42"/>
            <p:cNvSpPr/>
            <p:nvPr/>
          </p:nvSpPr>
          <p:spPr>
            <a:xfrm>
              <a:off x="1951198" y="1106025"/>
              <a:ext cx="1565100" cy="496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L7: Application</a:t>
              </a:r>
              <a:endParaRPr b="1" i="0" sz="1400" u="none" cap="none" strike="noStrike">
                <a:solidFill>
                  <a:srgbClr val="000000"/>
                </a:solidFill>
                <a:latin typeface="Roboto"/>
                <a:ea typeface="Roboto"/>
                <a:cs typeface="Roboto"/>
                <a:sym typeface="Roboto"/>
              </a:endParaRPr>
            </a:p>
          </p:txBody>
        </p:sp>
        <p:sp>
          <p:nvSpPr>
            <p:cNvPr id="559" name="Google Shape;559;g36a8a0962f5_0_42"/>
            <p:cNvSpPr/>
            <p:nvPr/>
          </p:nvSpPr>
          <p:spPr>
            <a:xfrm>
              <a:off x="3516121" y="1106025"/>
              <a:ext cx="3799800" cy="49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do the thing</a:t>
              </a:r>
              <a:endParaRPr i="0" sz="1400" u="none" cap="none" strike="noStrike">
                <a:solidFill>
                  <a:srgbClr val="000000"/>
                </a:solidFill>
                <a:latin typeface="Roboto"/>
                <a:ea typeface="Roboto"/>
                <a:cs typeface="Roboto"/>
                <a:sym typeface="Roboto"/>
              </a:endParaRPr>
            </a:p>
          </p:txBody>
        </p:sp>
      </p:grpSp>
      <p:grpSp>
        <p:nvGrpSpPr>
          <p:cNvPr id="560" name="Google Shape;560;g36a8a0962f5_0_42"/>
          <p:cNvGrpSpPr/>
          <p:nvPr/>
        </p:nvGrpSpPr>
        <p:grpSpPr>
          <a:xfrm>
            <a:off x="1951198" y="1602226"/>
            <a:ext cx="5364723" cy="496200"/>
            <a:chOff x="1951198" y="1602225"/>
            <a:chExt cx="5364723" cy="496200"/>
          </a:xfrm>
        </p:grpSpPr>
        <p:sp>
          <p:nvSpPr>
            <p:cNvPr id="561" name="Google Shape;561;g36a8a0962f5_0_42"/>
            <p:cNvSpPr/>
            <p:nvPr/>
          </p:nvSpPr>
          <p:spPr>
            <a:xfrm>
              <a:off x="1951198" y="1602225"/>
              <a:ext cx="1565100" cy="496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666666"/>
                  </a:solidFill>
                  <a:latin typeface="Roboto"/>
                  <a:ea typeface="Roboto"/>
                  <a:cs typeface="Roboto"/>
                  <a:sym typeface="Roboto"/>
                </a:rPr>
                <a:t>L6: Presentation</a:t>
              </a:r>
              <a:endParaRPr i="0" sz="1400" u="none" cap="none" strike="noStrike">
                <a:solidFill>
                  <a:srgbClr val="666666"/>
                </a:solidFill>
                <a:latin typeface="Roboto"/>
                <a:ea typeface="Roboto"/>
                <a:cs typeface="Roboto"/>
                <a:sym typeface="Roboto"/>
              </a:endParaRPr>
            </a:p>
          </p:txBody>
        </p:sp>
        <p:sp>
          <p:nvSpPr>
            <p:cNvPr id="562" name="Google Shape;562;g36a8a0962f5_0_42"/>
            <p:cNvSpPr/>
            <p:nvPr/>
          </p:nvSpPr>
          <p:spPr>
            <a:xfrm>
              <a:off x="3516121" y="1602225"/>
              <a:ext cx="3799800" cy="49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666666"/>
                  </a:solidFill>
                  <a:latin typeface="Roboto"/>
                  <a:ea typeface="Roboto"/>
                  <a:cs typeface="Roboto"/>
                  <a:sym typeface="Roboto"/>
                </a:rPr>
                <a:t>(ignored here)</a:t>
              </a:r>
              <a:endParaRPr i="0" sz="1400" u="none" cap="none" strike="noStrike">
                <a:solidFill>
                  <a:srgbClr val="666666"/>
                </a:solidFill>
                <a:latin typeface="Roboto"/>
                <a:ea typeface="Roboto"/>
                <a:cs typeface="Roboto"/>
                <a:sym typeface="Roboto"/>
              </a:endParaRPr>
            </a:p>
          </p:txBody>
        </p:sp>
      </p:grpSp>
      <p:grpSp>
        <p:nvGrpSpPr>
          <p:cNvPr id="563" name="Google Shape;563;g36a8a0962f5_0_42"/>
          <p:cNvGrpSpPr/>
          <p:nvPr/>
        </p:nvGrpSpPr>
        <p:grpSpPr>
          <a:xfrm>
            <a:off x="1951198" y="2098426"/>
            <a:ext cx="5364723" cy="496200"/>
            <a:chOff x="1951198" y="2098425"/>
            <a:chExt cx="5364723" cy="496200"/>
          </a:xfrm>
        </p:grpSpPr>
        <p:sp>
          <p:nvSpPr>
            <p:cNvPr id="564" name="Google Shape;564;g36a8a0962f5_0_42"/>
            <p:cNvSpPr/>
            <p:nvPr/>
          </p:nvSpPr>
          <p:spPr>
            <a:xfrm>
              <a:off x="1951198" y="2098425"/>
              <a:ext cx="1565100" cy="4962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666666"/>
                  </a:solidFill>
                  <a:latin typeface="Roboto"/>
                  <a:ea typeface="Roboto"/>
                  <a:cs typeface="Roboto"/>
                  <a:sym typeface="Roboto"/>
                </a:rPr>
                <a:t>L5: Session</a:t>
              </a:r>
              <a:endParaRPr i="0" sz="1400" u="none" cap="none" strike="noStrike">
                <a:solidFill>
                  <a:srgbClr val="666666"/>
                </a:solidFill>
                <a:latin typeface="Roboto"/>
                <a:ea typeface="Roboto"/>
                <a:cs typeface="Roboto"/>
                <a:sym typeface="Roboto"/>
              </a:endParaRPr>
            </a:p>
          </p:txBody>
        </p:sp>
        <p:sp>
          <p:nvSpPr>
            <p:cNvPr id="565" name="Google Shape;565;g36a8a0962f5_0_42"/>
            <p:cNvSpPr/>
            <p:nvPr/>
          </p:nvSpPr>
          <p:spPr>
            <a:xfrm>
              <a:off x="3516121" y="2098425"/>
              <a:ext cx="3799800" cy="49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666666"/>
                  </a:solidFill>
                  <a:latin typeface="Roboto"/>
                  <a:ea typeface="Roboto"/>
                  <a:cs typeface="Roboto"/>
                  <a:sym typeface="Roboto"/>
                </a:rPr>
                <a:t>(ignored here)</a:t>
              </a:r>
              <a:endParaRPr i="0" sz="1400" u="none" cap="none" strike="noStrike">
                <a:solidFill>
                  <a:srgbClr val="666666"/>
                </a:solidFill>
                <a:latin typeface="Roboto"/>
                <a:ea typeface="Roboto"/>
                <a:cs typeface="Roboto"/>
                <a:sym typeface="Roboto"/>
              </a:endParaRPr>
            </a:p>
          </p:txBody>
        </p:sp>
      </p:grpSp>
      <p:grpSp>
        <p:nvGrpSpPr>
          <p:cNvPr id="566" name="Google Shape;566;g36a8a0962f5_0_42"/>
          <p:cNvGrpSpPr/>
          <p:nvPr/>
        </p:nvGrpSpPr>
        <p:grpSpPr>
          <a:xfrm>
            <a:off x="1951198" y="2594627"/>
            <a:ext cx="5364723" cy="496200"/>
            <a:chOff x="1951198" y="2594625"/>
            <a:chExt cx="5364723" cy="496200"/>
          </a:xfrm>
        </p:grpSpPr>
        <p:sp>
          <p:nvSpPr>
            <p:cNvPr id="567" name="Google Shape;567;g36a8a0962f5_0_42"/>
            <p:cNvSpPr/>
            <p:nvPr/>
          </p:nvSpPr>
          <p:spPr>
            <a:xfrm>
              <a:off x="1951198" y="2594625"/>
              <a:ext cx="1565100" cy="496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L4: Transport</a:t>
              </a:r>
              <a:endParaRPr b="1" i="0" sz="1400" u="none" cap="none" strike="noStrike">
                <a:solidFill>
                  <a:srgbClr val="000000"/>
                </a:solidFill>
                <a:latin typeface="Roboto"/>
                <a:ea typeface="Roboto"/>
                <a:cs typeface="Roboto"/>
                <a:sym typeface="Roboto"/>
              </a:endParaRPr>
            </a:p>
          </p:txBody>
        </p:sp>
        <p:sp>
          <p:nvSpPr>
            <p:cNvPr id="568" name="Google Shape;568;g36a8a0962f5_0_42"/>
            <p:cNvSpPr/>
            <p:nvPr/>
          </p:nvSpPr>
          <p:spPr>
            <a:xfrm>
              <a:off x="3516121" y="2594625"/>
              <a:ext cx="3799800" cy="49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beyond </a:t>
              </a:r>
              <a:r>
                <a:rPr i="0" lang="en" sz="1400" u="none" cap="none" strike="noStrike">
                  <a:solidFill>
                    <a:srgbClr val="000000"/>
                  </a:solidFill>
                  <a:latin typeface="Roboto"/>
                  <a:ea typeface="Roboto"/>
                  <a:cs typeface="Roboto"/>
                  <a:sym typeface="Roboto"/>
                </a:rPr>
                <a:t>delivery: (un)reliability, packet assembly, congestion control, ...</a:t>
              </a:r>
              <a:endParaRPr i="0" sz="1400" u="none" cap="none" strike="noStrike">
                <a:solidFill>
                  <a:srgbClr val="000000"/>
                </a:solidFill>
                <a:latin typeface="Roboto"/>
                <a:ea typeface="Roboto"/>
                <a:cs typeface="Roboto"/>
                <a:sym typeface="Roboto"/>
              </a:endParaRPr>
            </a:p>
          </p:txBody>
        </p:sp>
      </p:grpSp>
      <p:grpSp>
        <p:nvGrpSpPr>
          <p:cNvPr id="569" name="Google Shape;569;g36a8a0962f5_0_42"/>
          <p:cNvGrpSpPr/>
          <p:nvPr/>
        </p:nvGrpSpPr>
        <p:grpSpPr>
          <a:xfrm>
            <a:off x="1951198" y="3090827"/>
            <a:ext cx="5364723" cy="496200"/>
            <a:chOff x="1951198" y="3090825"/>
            <a:chExt cx="5364723" cy="496200"/>
          </a:xfrm>
        </p:grpSpPr>
        <p:sp>
          <p:nvSpPr>
            <p:cNvPr id="570" name="Google Shape;570;g36a8a0962f5_0_42"/>
            <p:cNvSpPr/>
            <p:nvPr/>
          </p:nvSpPr>
          <p:spPr>
            <a:xfrm>
              <a:off x="1951198" y="3090825"/>
              <a:ext cx="1565100" cy="496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L3: Network</a:t>
              </a:r>
              <a:endParaRPr b="1" i="0" sz="1400" u="none" cap="none" strike="noStrike">
                <a:solidFill>
                  <a:srgbClr val="000000"/>
                </a:solidFill>
                <a:latin typeface="Roboto"/>
                <a:ea typeface="Roboto"/>
                <a:cs typeface="Roboto"/>
                <a:sym typeface="Roboto"/>
              </a:endParaRPr>
            </a:p>
          </p:txBody>
        </p:sp>
        <p:sp>
          <p:nvSpPr>
            <p:cNvPr id="571" name="Google Shape;571;g36a8a0962f5_0_42"/>
            <p:cNvSpPr/>
            <p:nvPr/>
          </p:nvSpPr>
          <p:spPr>
            <a:xfrm>
              <a:off x="3516121" y="3090825"/>
              <a:ext cx="3799800" cy="49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global </a:t>
              </a:r>
              <a:r>
                <a:rPr i="0" lang="en" sz="1400" u="none" cap="none" strike="noStrike">
                  <a:solidFill>
                    <a:srgbClr val="000000"/>
                  </a:solidFill>
                  <a:latin typeface="Roboto"/>
                  <a:ea typeface="Roboto"/>
                  <a:cs typeface="Roboto"/>
                  <a:sym typeface="Roboto"/>
                </a:rPr>
                <a:t>delivery, best-effort</a:t>
              </a:r>
              <a:endParaRPr i="0" sz="1400" u="none" cap="none" strike="noStrike">
                <a:solidFill>
                  <a:srgbClr val="000000"/>
                </a:solidFill>
                <a:latin typeface="Roboto"/>
                <a:ea typeface="Roboto"/>
                <a:cs typeface="Roboto"/>
                <a:sym typeface="Roboto"/>
              </a:endParaRPr>
            </a:p>
          </p:txBody>
        </p:sp>
      </p:grpSp>
      <p:grpSp>
        <p:nvGrpSpPr>
          <p:cNvPr id="572" name="Google Shape;572;g36a8a0962f5_0_42"/>
          <p:cNvGrpSpPr/>
          <p:nvPr/>
        </p:nvGrpSpPr>
        <p:grpSpPr>
          <a:xfrm>
            <a:off x="1951198" y="3587027"/>
            <a:ext cx="5364723" cy="496200"/>
            <a:chOff x="1951198" y="3587025"/>
            <a:chExt cx="5364723" cy="496200"/>
          </a:xfrm>
        </p:grpSpPr>
        <p:sp>
          <p:nvSpPr>
            <p:cNvPr id="573" name="Google Shape;573;g36a8a0962f5_0_42"/>
            <p:cNvSpPr/>
            <p:nvPr/>
          </p:nvSpPr>
          <p:spPr>
            <a:xfrm>
              <a:off x="1951198" y="3587025"/>
              <a:ext cx="1565100" cy="496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L2: Data link</a:t>
              </a:r>
              <a:endParaRPr b="1" i="0" sz="1400" u="none" cap="none" strike="noStrike">
                <a:solidFill>
                  <a:srgbClr val="000000"/>
                </a:solidFill>
                <a:latin typeface="Roboto"/>
                <a:ea typeface="Roboto"/>
                <a:cs typeface="Roboto"/>
                <a:sym typeface="Roboto"/>
              </a:endParaRPr>
            </a:p>
          </p:txBody>
        </p:sp>
        <p:sp>
          <p:nvSpPr>
            <p:cNvPr id="574" name="Google Shape;574;g36a8a0962f5_0_42"/>
            <p:cNvSpPr/>
            <p:nvPr/>
          </p:nvSpPr>
          <p:spPr>
            <a:xfrm>
              <a:off x="3516121" y="3587025"/>
              <a:ext cx="3799800" cy="49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local</a:t>
              </a:r>
              <a:r>
                <a:rPr i="0" lang="en" sz="1400" u="none" cap="none" strike="noStrike">
                  <a:solidFill>
                    <a:srgbClr val="000000"/>
                  </a:solidFill>
                  <a:latin typeface="Roboto"/>
                  <a:ea typeface="Roboto"/>
                  <a:cs typeface="Roboto"/>
                  <a:sym typeface="Roboto"/>
                </a:rPr>
                <a:t> delivery, best-effort</a:t>
              </a:r>
              <a:endParaRPr i="0" sz="1400" u="none" cap="none" strike="noStrike">
                <a:solidFill>
                  <a:srgbClr val="000000"/>
                </a:solidFill>
                <a:latin typeface="Roboto"/>
                <a:ea typeface="Roboto"/>
                <a:cs typeface="Roboto"/>
                <a:sym typeface="Roboto"/>
              </a:endParaRPr>
            </a:p>
          </p:txBody>
        </p:sp>
      </p:grpSp>
      <p:grpSp>
        <p:nvGrpSpPr>
          <p:cNvPr id="575" name="Google Shape;575;g36a8a0962f5_0_42"/>
          <p:cNvGrpSpPr/>
          <p:nvPr/>
        </p:nvGrpSpPr>
        <p:grpSpPr>
          <a:xfrm>
            <a:off x="1951198" y="4083228"/>
            <a:ext cx="5364723" cy="496200"/>
            <a:chOff x="1951198" y="4083225"/>
            <a:chExt cx="5364723" cy="496200"/>
          </a:xfrm>
        </p:grpSpPr>
        <p:sp>
          <p:nvSpPr>
            <p:cNvPr id="576" name="Google Shape;576;g36a8a0962f5_0_42"/>
            <p:cNvSpPr/>
            <p:nvPr/>
          </p:nvSpPr>
          <p:spPr>
            <a:xfrm>
              <a:off x="1951198" y="4083225"/>
              <a:ext cx="1565100" cy="49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L1: Physical</a:t>
              </a:r>
              <a:endParaRPr b="1" i="0" sz="1400" u="none" cap="none" strike="noStrike">
                <a:solidFill>
                  <a:srgbClr val="000000"/>
                </a:solidFill>
                <a:latin typeface="Roboto"/>
                <a:ea typeface="Roboto"/>
                <a:cs typeface="Roboto"/>
                <a:sym typeface="Roboto"/>
              </a:endParaRPr>
            </a:p>
          </p:txBody>
        </p:sp>
        <p:sp>
          <p:nvSpPr>
            <p:cNvPr id="577" name="Google Shape;577;g36a8a0962f5_0_42"/>
            <p:cNvSpPr/>
            <p:nvPr/>
          </p:nvSpPr>
          <p:spPr>
            <a:xfrm>
              <a:off x="3516121" y="4083225"/>
              <a:ext cx="3799800" cy="49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physical transfer of bits</a:t>
              </a:r>
              <a:endParaRPr i="0" sz="1400" u="none" cap="none" strike="noStrike">
                <a:solidFill>
                  <a:srgbClr val="000000"/>
                </a:solidFill>
                <a:latin typeface="Roboto"/>
                <a:ea typeface="Roboto"/>
                <a:cs typeface="Roboto"/>
                <a:sym typeface="Roboto"/>
              </a:endParaRPr>
            </a:p>
          </p:txBody>
        </p:sp>
      </p:grpSp>
      <p:sp>
        <p:nvSpPr>
          <p:cNvPr id="578" name="Google Shape;578;g36a8a0962f5_0_42"/>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Layering in the Open Systems Interconnected (OSI) Model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36a8a0962f5_0_68"/>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Layering in practice</a:t>
            </a:r>
            <a:endParaRPr/>
          </a:p>
        </p:txBody>
      </p:sp>
      <p:sp>
        <p:nvSpPr>
          <p:cNvPr id="584" name="Google Shape;584;g36a8a0962f5_0_68"/>
          <p:cNvSpPr/>
          <p:nvPr/>
        </p:nvSpPr>
        <p:spPr>
          <a:xfrm>
            <a:off x="2224350" y="1152425"/>
            <a:ext cx="1565100" cy="14886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HTTP(S)</a:t>
            </a:r>
            <a:endParaRPr i="0" sz="1400" u="none" cap="none" strike="noStrike">
              <a:solidFill>
                <a:srgbClr val="000000"/>
              </a:solidFill>
              <a:latin typeface="Roboto"/>
              <a:ea typeface="Roboto"/>
              <a:cs typeface="Roboto"/>
              <a:sym typeface="Roboto"/>
            </a:endParaRPr>
          </a:p>
        </p:txBody>
      </p:sp>
      <p:sp>
        <p:nvSpPr>
          <p:cNvPr id="585" name="Google Shape;585;g36a8a0962f5_0_68"/>
          <p:cNvSpPr/>
          <p:nvPr/>
        </p:nvSpPr>
        <p:spPr>
          <a:xfrm>
            <a:off x="2224348" y="2641025"/>
            <a:ext cx="1565100" cy="496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TCP</a:t>
            </a:r>
            <a:endParaRPr i="0" sz="1400" u="none" cap="none" strike="noStrike">
              <a:solidFill>
                <a:srgbClr val="000000"/>
              </a:solidFill>
              <a:latin typeface="Roboto"/>
              <a:ea typeface="Roboto"/>
              <a:cs typeface="Roboto"/>
              <a:sym typeface="Roboto"/>
            </a:endParaRPr>
          </a:p>
        </p:txBody>
      </p:sp>
      <p:sp>
        <p:nvSpPr>
          <p:cNvPr id="586" name="Google Shape;586;g36a8a0962f5_0_68"/>
          <p:cNvSpPr/>
          <p:nvPr/>
        </p:nvSpPr>
        <p:spPr>
          <a:xfrm>
            <a:off x="2224348" y="3137225"/>
            <a:ext cx="1565100" cy="496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IP</a:t>
            </a:r>
            <a:endParaRPr i="0" sz="1400" u="none" cap="none" strike="noStrike">
              <a:solidFill>
                <a:srgbClr val="000000"/>
              </a:solidFill>
              <a:latin typeface="Roboto"/>
              <a:ea typeface="Roboto"/>
              <a:cs typeface="Roboto"/>
              <a:sym typeface="Roboto"/>
            </a:endParaRPr>
          </a:p>
        </p:txBody>
      </p:sp>
      <p:sp>
        <p:nvSpPr>
          <p:cNvPr id="587" name="Google Shape;587;g36a8a0962f5_0_68"/>
          <p:cNvSpPr/>
          <p:nvPr/>
        </p:nvSpPr>
        <p:spPr>
          <a:xfrm>
            <a:off x="2224350" y="3633425"/>
            <a:ext cx="1565100" cy="999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Ethernet</a:t>
            </a:r>
            <a:endParaRPr i="0" sz="1400" u="none" cap="none" strike="noStrike">
              <a:solidFill>
                <a:srgbClr val="000000"/>
              </a:solidFill>
              <a:latin typeface="Roboto"/>
              <a:ea typeface="Roboto"/>
              <a:cs typeface="Roboto"/>
              <a:sym typeface="Roboto"/>
            </a:endParaRPr>
          </a:p>
        </p:txBody>
      </p:sp>
      <p:sp>
        <p:nvSpPr>
          <p:cNvPr id="588" name="Google Shape;588;g36a8a0962f5_0_68"/>
          <p:cNvSpPr/>
          <p:nvPr/>
        </p:nvSpPr>
        <p:spPr>
          <a:xfrm>
            <a:off x="3789448" y="3633425"/>
            <a:ext cx="1565100" cy="999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802.11 Wi-Fi</a:t>
            </a:r>
            <a:endParaRPr i="0" sz="1400" u="none" cap="none" strike="noStrike">
              <a:solidFill>
                <a:srgbClr val="000000"/>
              </a:solidFill>
              <a:latin typeface="Roboto"/>
              <a:ea typeface="Roboto"/>
              <a:cs typeface="Roboto"/>
              <a:sym typeface="Roboto"/>
            </a:endParaRPr>
          </a:p>
        </p:txBody>
      </p:sp>
      <p:sp>
        <p:nvSpPr>
          <p:cNvPr id="589" name="Google Shape;589;g36a8a0962f5_0_68"/>
          <p:cNvSpPr/>
          <p:nvPr/>
        </p:nvSpPr>
        <p:spPr>
          <a:xfrm>
            <a:off x="5354551" y="3633425"/>
            <a:ext cx="1565100" cy="999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CAN bus</a:t>
            </a:r>
            <a:endParaRPr i="0" sz="1400" u="none" cap="none" strike="noStrike">
              <a:solidFill>
                <a:srgbClr val="000000"/>
              </a:solidFill>
              <a:latin typeface="Roboto"/>
              <a:ea typeface="Roboto"/>
              <a:cs typeface="Roboto"/>
              <a:sym typeface="Roboto"/>
            </a:endParaRPr>
          </a:p>
        </p:txBody>
      </p:sp>
      <p:sp>
        <p:nvSpPr>
          <p:cNvPr id="590" name="Google Shape;590;g36a8a0962f5_0_68"/>
          <p:cNvSpPr/>
          <p:nvPr/>
        </p:nvSpPr>
        <p:spPr>
          <a:xfrm>
            <a:off x="3789448" y="2641025"/>
            <a:ext cx="1565100" cy="496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UDP</a:t>
            </a:r>
            <a:endParaRPr i="0" sz="1400" u="none" cap="none" strike="noStrike">
              <a:solidFill>
                <a:srgbClr val="000000"/>
              </a:solidFill>
              <a:latin typeface="Roboto"/>
              <a:ea typeface="Roboto"/>
              <a:cs typeface="Roboto"/>
              <a:sym typeface="Roboto"/>
            </a:endParaRPr>
          </a:p>
        </p:txBody>
      </p:sp>
      <p:sp>
        <p:nvSpPr>
          <p:cNvPr id="591" name="Google Shape;591;g36a8a0962f5_0_68"/>
          <p:cNvSpPr/>
          <p:nvPr/>
        </p:nvSpPr>
        <p:spPr>
          <a:xfrm>
            <a:off x="6919649" y="3633425"/>
            <a:ext cx="1565100" cy="999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USB</a:t>
            </a:r>
            <a:endParaRPr i="0" sz="1400" u="none" cap="none" strike="noStrike">
              <a:solidFill>
                <a:srgbClr val="000000"/>
              </a:solidFill>
              <a:latin typeface="Roboto"/>
              <a:ea typeface="Roboto"/>
              <a:cs typeface="Roboto"/>
              <a:sym typeface="Roboto"/>
            </a:endParaRPr>
          </a:p>
        </p:txBody>
      </p:sp>
      <p:sp>
        <p:nvSpPr>
          <p:cNvPr id="592" name="Google Shape;592;g36a8a0962f5_0_68"/>
          <p:cNvSpPr/>
          <p:nvPr/>
        </p:nvSpPr>
        <p:spPr>
          <a:xfrm>
            <a:off x="3789450" y="1152425"/>
            <a:ext cx="1565100" cy="14886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SSH</a:t>
            </a:r>
            <a:endParaRPr i="0" sz="1400" u="none" cap="none" strike="noStrike">
              <a:solidFill>
                <a:srgbClr val="000000"/>
              </a:solidFill>
              <a:latin typeface="Roboto"/>
              <a:ea typeface="Roboto"/>
              <a:cs typeface="Roboto"/>
              <a:sym typeface="Roboto"/>
            </a:endParaRPr>
          </a:p>
        </p:txBody>
      </p:sp>
      <p:sp>
        <p:nvSpPr>
          <p:cNvPr id="593" name="Google Shape;593;g36a8a0962f5_0_68"/>
          <p:cNvSpPr/>
          <p:nvPr/>
        </p:nvSpPr>
        <p:spPr>
          <a:xfrm>
            <a:off x="5354550" y="1152425"/>
            <a:ext cx="1565100" cy="14886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Email (IMAP/POP)</a:t>
            </a:r>
            <a:endParaRPr i="0" sz="1400" u="none" cap="none" strike="noStrike">
              <a:solidFill>
                <a:srgbClr val="000000"/>
              </a:solidFill>
              <a:latin typeface="Roboto"/>
              <a:ea typeface="Roboto"/>
              <a:cs typeface="Roboto"/>
              <a:sym typeface="Roboto"/>
            </a:endParaRPr>
          </a:p>
        </p:txBody>
      </p:sp>
      <p:sp>
        <p:nvSpPr>
          <p:cNvPr id="594" name="Google Shape;594;g36a8a0962f5_0_68"/>
          <p:cNvSpPr/>
          <p:nvPr/>
        </p:nvSpPr>
        <p:spPr>
          <a:xfrm>
            <a:off x="6919650" y="1152425"/>
            <a:ext cx="1565100" cy="14886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a:t>
            </a:r>
            <a:endParaRPr i="0" sz="1400" u="none" cap="none" strike="noStrike">
              <a:solidFill>
                <a:srgbClr val="000000"/>
              </a:solidFill>
              <a:latin typeface="Roboto"/>
              <a:ea typeface="Roboto"/>
              <a:cs typeface="Roboto"/>
              <a:sym typeface="Roboto"/>
            </a:endParaRPr>
          </a:p>
        </p:txBody>
      </p:sp>
      <p:grpSp>
        <p:nvGrpSpPr>
          <p:cNvPr id="595" name="Google Shape;595;g36a8a0962f5_0_68"/>
          <p:cNvGrpSpPr/>
          <p:nvPr/>
        </p:nvGrpSpPr>
        <p:grpSpPr>
          <a:xfrm>
            <a:off x="659248" y="1156025"/>
            <a:ext cx="1565100" cy="3473400"/>
            <a:chOff x="1187123" y="1152425"/>
            <a:chExt cx="1565100" cy="3473400"/>
          </a:xfrm>
        </p:grpSpPr>
        <p:sp>
          <p:nvSpPr>
            <p:cNvPr id="596" name="Google Shape;596;g36a8a0962f5_0_68"/>
            <p:cNvSpPr/>
            <p:nvPr/>
          </p:nvSpPr>
          <p:spPr>
            <a:xfrm>
              <a:off x="1187123" y="1152425"/>
              <a:ext cx="1565100" cy="496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L7: Application</a:t>
              </a:r>
              <a:endParaRPr b="1" i="0" sz="1400" u="none" cap="none" strike="noStrike">
                <a:solidFill>
                  <a:srgbClr val="000000"/>
                </a:solidFill>
                <a:latin typeface="Roboto"/>
                <a:ea typeface="Roboto"/>
                <a:cs typeface="Roboto"/>
                <a:sym typeface="Roboto"/>
              </a:endParaRPr>
            </a:p>
          </p:txBody>
        </p:sp>
        <p:sp>
          <p:nvSpPr>
            <p:cNvPr id="597" name="Google Shape;597;g36a8a0962f5_0_68"/>
            <p:cNvSpPr/>
            <p:nvPr/>
          </p:nvSpPr>
          <p:spPr>
            <a:xfrm>
              <a:off x="1187123" y="1648625"/>
              <a:ext cx="1565100" cy="496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666666"/>
                  </a:solidFill>
                  <a:latin typeface="Roboto"/>
                  <a:ea typeface="Roboto"/>
                  <a:cs typeface="Roboto"/>
                  <a:sym typeface="Roboto"/>
                </a:rPr>
                <a:t>L6: Presentation</a:t>
              </a:r>
              <a:endParaRPr i="0" sz="1400" u="none" cap="none" strike="noStrike">
                <a:solidFill>
                  <a:srgbClr val="666666"/>
                </a:solidFill>
                <a:latin typeface="Roboto"/>
                <a:ea typeface="Roboto"/>
                <a:cs typeface="Roboto"/>
                <a:sym typeface="Roboto"/>
              </a:endParaRPr>
            </a:p>
          </p:txBody>
        </p:sp>
        <p:sp>
          <p:nvSpPr>
            <p:cNvPr id="598" name="Google Shape;598;g36a8a0962f5_0_68"/>
            <p:cNvSpPr/>
            <p:nvPr/>
          </p:nvSpPr>
          <p:spPr>
            <a:xfrm>
              <a:off x="1187123" y="2144825"/>
              <a:ext cx="1565100" cy="4962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666666"/>
                  </a:solidFill>
                  <a:latin typeface="Roboto"/>
                  <a:ea typeface="Roboto"/>
                  <a:cs typeface="Roboto"/>
                  <a:sym typeface="Roboto"/>
                </a:rPr>
                <a:t>L5: Session</a:t>
              </a:r>
              <a:endParaRPr i="0" sz="1400" u="none" cap="none" strike="noStrike">
                <a:solidFill>
                  <a:srgbClr val="666666"/>
                </a:solidFill>
                <a:latin typeface="Roboto"/>
                <a:ea typeface="Roboto"/>
                <a:cs typeface="Roboto"/>
                <a:sym typeface="Roboto"/>
              </a:endParaRPr>
            </a:p>
          </p:txBody>
        </p:sp>
        <p:sp>
          <p:nvSpPr>
            <p:cNvPr id="599" name="Google Shape;599;g36a8a0962f5_0_68"/>
            <p:cNvSpPr/>
            <p:nvPr/>
          </p:nvSpPr>
          <p:spPr>
            <a:xfrm>
              <a:off x="1187123" y="2641025"/>
              <a:ext cx="1565100" cy="4962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L4: Transport</a:t>
              </a:r>
              <a:endParaRPr b="1" i="0" sz="1400" u="none" cap="none" strike="noStrike">
                <a:solidFill>
                  <a:srgbClr val="000000"/>
                </a:solidFill>
                <a:latin typeface="Roboto"/>
                <a:ea typeface="Roboto"/>
                <a:cs typeface="Roboto"/>
                <a:sym typeface="Roboto"/>
              </a:endParaRPr>
            </a:p>
          </p:txBody>
        </p:sp>
        <p:sp>
          <p:nvSpPr>
            <p:cNvPr id="600" name="Google Shape;600;g36a8a0962f5_0_68"/>
            <p:cNvSpPr/>
            <p:nvPr/>
          </p:nvSpPr>
          <p:spPr>
            <a:xfrm>
              <a:off x="1187123" y="3137225"/>
              <a:ext cx="1565100" cy="4962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L3: Network</a:t>
              </a:r>
              <a:endParaRPr b="1" i="0" sz="1400" u="none" cap="none" strike="noStrike">
                <a:solidFill>
                  <a:srgbClr val="000000"/>
                </a:solidFill>
                <a:latin typeface="Roboto"/>
                <a:ea typeface="Roboto"/>
                <a:cs typeface="Roboto"/>
                <a:sym typeface="Roboto"/>
              </a:endParaRPr>
            </a:p>
          </p:txBody>
        </p:sp>
        <p:sp>
          <p:nvSpPr>
            <p:cNvPr id="601" name="Google Shape;601;g36a8a0962f5_0_68"/>
            <p:cNvSpPr/>
            <p:nvPr/>
          </p:nvSpPr>
          <p:spPr>
            <a:xfrm>
              <a:off x="1187123" y="3633425"/>
              <a:ext cx="1565100" cy="496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L2: Data link</a:t>
              </a:r>
              <a:endParaRPr b="1" i="0" sz="1400" u="none" cap="none" strike="noStrike">
                <a:solidFill>
                  <a:srgbClr val="000000"/>
                </a:solidFill>
                <a:latin typeface="Roboto"/>
                <a:ea typeface="Roboto"/>
                <a:cs typeface="Roboto"/>
                <a:sym typeface="Roboto"/>
              </a:endParaRPr>
            </a:p>
          </p:txBody>
        </p:sp>
        <p:sp>
          <p:nvSpPr>
            <p:cNvPr id="602" name="Google Shape;602;g36a8a0962f5_0_68"/>
            <p:cNvSpPr/>
            <p:nvPr/>
          </p:nvSpPr>
          <p:spPr>
            <a:xfrm>
              <a:off x="1187123" y="4129625"/>
              <a:ext cx="1565100" cy="496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L1: Physical</a:t>
              </a:r>
              <a:endParaRPr b="1" i="0" sz="1400" u="none" cap="none" strike="noStrike">
                <a:solidFill>
                  <a:srgbClr val="000000"/>
                </a:solidFill>
                <a:latin typeface="Roboto"/>
                <a:ea typeface="Roboto"/>
                <a:cs typeface="Roboto"/>
                <a:sym typeface="Roboto"/>
              </a:endParaRPr>
            </a:p>
          </p:txBody>
        </p:sp>
      </p:grpSp>
      <p:sp>
        <p:nvSpPr>
          <p:cNvPr id="603" name="Google Shape;603;g36a8a0962f5_0_68"/>
          <p:cNvSpPr/>
          <p:nvPr/>
        </p:nvSpPr>
        <p:spPr>
          <a:xfrm>
            <a:off x="866300" y="2892725"/>
            <a:ext cx="2745900" cy="496200"/>
          </a:xfrm>
          <a:prstGeom prst="diamond">
            <a:avLst/>
          </a:prstGeom>
          <a:solidFill>
            <a:srgbClr val="4DB6A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L3.5: </a:t>
            </a:r>
            <a:r>
              <a:rPr i="0" lang="en" sz="1400" u="sng" cap="none" strike="noStrike">
                <a:solidFill>
                  <a:schemeClr val="hlink"/>
                </a:solidFill>
                <a:latin typeface="Roboto"/>
                <a:ea typeface="Roboto"/>
                <a:cs typeface="Roboto"/>
                <a:sym typeface="Roboto"/>
                <a:hlinkClick r:id="rId3"/>
              </a:rPr>
              <a:t>research</a:t>
            </a:r>
            <a:r>
              <a:rPr i="0" lang="en" sz="1400" u="none" cap="none" strike="noStrike">
                <a:solidFill>
                  <a:srgbClr val="000000"/>
                </a:solidFill>
                <a:latin typeface="Roboto"/>
                <a:ea typeface="Roboto"/>
                <a:cs typeface="Roboto"/>
                <a:sym typeface="Roboto"/>
              </a:rPr>
              <a:t>!</a:t>
            </a:r>
            <a:endParaRPr i="0" sz="1400" u="none" cap="none" strike="noStrike">
              <a:solidFill>
                <a:srgbClr val="000000"/>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36a8a0962f5_0_93"/>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Sockets</a:t>
            </a:r>
            <a:endParaRPr/>
          </a:p>
        </p:txBody>
      </p:sp>
      <p:sp>
        <p:nvSpPr>
          <p:cNvPr id="609" name="Google Shape;609;g36a8a0962f5_0_93"/>
          <p:cNvSpPr txBox="1"/>
          <p:nvPr>
            <p:ph idx="1" type="body"/>
          </p:nvPr>
        </p:nvSpPr>
        <p:spPr>
          <a:xfrm>
            <a:off x="117150" y="435925"/>
            <a:ext cx="8909700" cy="3398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C343D"/>
              </a:buClr>
              <a:buSzPts val="2000"/>
              <a:buFont typeface="Arial"/>
              <a:buChar char="●"/>
            </a:pPr>
            <a:r>
              <a:rPr lang="en" sz="2000">
                <a:solidFill>
                  <a:srgbClr val="000000"/>
                </a:solidFill>
              </a:rPr>
              <a:t>Endpoint for sending or receiving data across a network</a:t>
            </a:r>
            <a:endParaRPr sz="2000">
              <a:solidFill>
                <a:srgbClr val="000000"/>
              </a:solidFill>
            </a:endParaRPr>
          </a:p>
          <a:p>
            <a:pPr indent="-355600" lvl="0" marL="457200" rtl="0" algn="l">
              <a:lnSpc>
                <a:spcPct val="115000"/>
              </a:lnSpc>
              <a:spcBef>
                <a:spcPts val="0"/>
              </a:spcBef>
              <a:spcAft>
                <a:spcPts val="0"/>
              </a:spcAft>
              <a:buClr>
                <a:srgbClr val="0C343D"/>
              </a:buClr>
              <a:buSzPts val="2000"/>
              <a:buFont typeface="Arial"/>
              <a:buChar char="●"/>
            </a:pPr>
            <a:r>
              <a:rPr lang="en" sz="2000">
                <a:solidFill>
                  <a:srgbClr val="000000"/>
                </a:solidFill>
              </a:rPr>
              <a:t>OS abstraction for </a:t>
            </a:r>
            <a:r>
              <a:rPr b="1" lang="en" sz="2000">
                <a:solidFill>
                  <a:srgbClr val="000000"/>
                </a:solidFill>
              </a:rPr>
              <a:t>connections</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Allow L7 applications to operate on data streams (not packets)</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Connect, listen, accept, send, receive</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Open a socket between:</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Source IP address : </a:t>
            </a:r>
            <a:r>
              <a:rPr i="1" lang="en" sz="2000">
                <a:solidFill>
                  <a:srgbClr val="000000"/>
                </a:solidFill>
              </a:rPr>
              <a:t>port</a:t>
            </a:r>
            <a:endParaRPr sz="2000">
              <a:solidFill>
                <a:srgbClr val="000000"/>
              </a:solidFill>
            </a:endParaRPr>
          </a:p>
          <a:p>
            <a:pPr indent="-355600" lvl="1" marL="914400" rtl="0" algn="l">
              <a:lnSpc>
                <a:spcPct val="115000"/>
              </a:lnSpc>
              <a:spcBef>
                <a:spcPts val="0"/>
              </a:spcBef>
              <a:spcAft>
                <a:spcPts val="0"/>
              </a:spcAft>
              <a:buClr>
                <a:srgbClr val="000000"/>
              </a:buClr>
              <a:buSzPts val="2000"/>
              <a:buChar char="○"/>
            </a:pPr>
            <a:r>
              <a:rPr lang="en" sz="2000">
                <a:solidFill>
                  <a:srgbClr val="000000"/>
                </a:solidFill>
              </a:rPr>
              <a:t>Destination IP address : </a:t>
            </a:r>
            <a:r>
              <a:rPr i="1" lang="en" sz="2000">
                <a:solidFill>
                  <a:srgbClr val="000000"/>
                </a:solidFill>
              </a:rPr>
              <a:t>port</a:t>
            </a:r>
            <a:endParaRPr sz="2000">
              <a:solidFill>
                <a:srgbClr val="000000"/>
              </a:solidFill>
            </a:endParaRPr>
          </a:p>
        </p:txBody>
      </p:sp>
      <p:sp>
        <p:nvSpPr>
          <p:cNvPr id="610" name="Google Shape;610;g36a8a0962f5_0_93"/>
          <p:cNvSpPr txBox="1"/>
          <p:nvPr>
            <p:ph idx="12" type="sldNum"/>
          </p:nvPr>
        </p:nvSpPr>
        <p:spPr>
          <a:xfrm>
            <a:off x="8472458" y="3497413"/>
            <a:ext cx="548700" cy="295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11" name="Google Shape;611;g36a8a0962f5_0_93"/>
          <p:cNvSpPr/>
          <p:nvPr/>
        </p:nvSpPr>
        <p:spPr>
          <a:xfrm>
            <a:off x="4114413" y="2944700"/>
            <a:ext cx="1134600" cy="2943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Application</a:t>
            </a:r>
            <a:endParaRPr b="1" i="0" sz="1400" u="none" cap="none" strike="noStrike">
              <a:solidFill>
                <a:srgbClr val="000000"/>
              </a:solidFill>
              <a:latin typeface="Proxima Nova"/>
              <a:ea typeface="Proxima Nova"/>
              <a:cs typeface="Proxima Nova"/>
              <a:sym typeface="Proxima Nova"/>
            </a:endParaRPr>
          </a:p>
        </p:txBody>
      </p:sp>
      <p:sp>
        <p:nvSpPr>
          <p:cNvPr id="612" name="Google Shape;612;g36a8a0962f5_0_93"/>
          <p:cNvSpPr/>
          <p:nvPr/>
        </p:nvSpPr>
        <p:spPr>
          <a:xfrm>
            <a:off x="4114413" y="3239000"/>
            <a:ext cx="1134600" cy="2943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Transport</a:t>
            </a:r>
            <a:endParaRPr b="1" i="0" sz="1400" u="none" cap="none" strike="noStrike">
              <a:solidFill>
                <a:srgbClr val="000000"/>
              </a:solidFill>
              <a:latin typeface="Proxima Nova"/>
              <a:ea typeface="Proxima Nova"/>
              <a:cs typeface="Proxima Nova"/>
              <a:sym typeface="Proxima Nova"/>
            </a:endParaRPr>
          </a:p>
        </p:txBody>
      </p:sp>
      <p:sp>
        <p:nvSpPr>
          <p:cNvPr id="613" name="Google Shape;613;g36a8a0962f5_0_93"/>
          <p:cNvSpPr/>
          <p:nvPr/>
        </p:nvSpPr>
        <p:spPr>
          <a:xfrm>
            <a:off x="4114413" y="3533300"/>
            <a:ext cx="1134600" cy="2943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Network</a:t>
            </a:r>
            <a:endParaRPr b="1" i="0" sz="1400" u="none" cap="none" strike="noStrike">
              <a:solidFill>
                <a:srgbClr val="000000"/>
              </a:solidFill>
              <a:latin typeface="Proxima Nova"/>
              <a:ea typeface="Proxima Nova"/>
              <a:cs typeface="Proxima Nova"/>
              <a:sym typeface="Proxima Nova"/>
            </a:endParaRPr>
          </a:p>
        </p:txBody>
      </p:sp>
      <p:sp>
        <p:nvSpPr>
          <p:cNvPr id="614" name="Google Shape;614;g36a8a0962f5_0_93"/>
          <p:cNvSpPr/>
          <p:nvPr/>
        </p:nvSpPr>
        <p:spPr>
          <a:xfrm>
            <a:off x="4114413" y="3827600"/>
            <a:ext cx="1134600" cy="2943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Datalink</a:t>
            </a:r>
            <a:endParaRPr b="1" i="0" sz="1400" u="none" cap="none" strike="noStrike">
              <a:solidFill>
                <a:srgbClr val="000000"/>
              </a:solidFill>
              <a:latin typeface="Proxima Nova"/>
              <a:ea typeface="Proxima Nova"/>
              <a:cs typeface="Proxima Nova"/>
              <a:sym typeface="Proxima Nova"/>
            </a:endParaRPr>
          </a:p>
        </p:txBody>
      </p:sp>
      <p:sp>
        <p:nvSpPr>
          <p:cNvPr id="615" name="Google Shape;615;g36a8a0962f5_0_93"/>
          <p:cNvSpPr/>
          <p:nvPr/>
        </p:nvSpPr>
        <p:spPr>
          <a:xfrm>
            <a:off x="4114413" y="4121900"/>
            <a:ext cx="1134600" cy="2943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Proxima Nova"/>
                <a:ea typeface="Proxima Nova"/>
                <a:cs typeface="Proxima Nova"/>
                <a:sym typeface="Proxima Nova"/>
              </a:rPr>
              <a:t>Physical</a:t>
            </a:r>
            <a:endParaRPr b="1" i="0" sz="1400" u="none" cap="none" strike="noStrike">
              <a:solidFill>
                <a:srgbClr val="000000"/>
              </a:solidFill>
              <a:latin typeface="Proxima Nova"/>
              <a:ea typeface="Proxima Nova"/>
              <a:cs typeface="Proxima Nova"/>
              <a:sym typeface="Proxima Nova"/>
            </a:endParaRPr>
          </a:p>
        </p:txBody>
      </p:sp>
      <p:sp>
        <p:nvSpPr>
          <p:cNvPr id="616" name="Google Shape;616;g36a8a0962f5_0_93"/>
          <p:cNvSpPr/>
          <p:nvPr/>
        </p:nvSpPr>
        <p:spPr>
          <a:xfrm>
            <a:off x="6149100" y="2532475"/>
            <a:ext cx="2136600" cy="1996800"/>
          </a:xfrm>
          <a:prstGeom prst="roundRect">
            <a:avLst>
              <a:gd fmla="val 16667" name="adj"/>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36a8a0962f5_0_93"/>
          <p:cNvSpPr/>
          <p:nvPr/>
        </p:nvSpPr>
        <p:spPr>
          <a:xfrm>
            <a:off x="6365250" y="2728525"/>
            <a:ext cx="503700" cy="503700"/>
          </a:xfrm>
          <a:prstGeom prst="ellipse">
            <a:avLst/>
          </a:prstGeom>
          <a:solidFill>
            <a:srgbClr val="666666"/>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app</a:t>
            </a:r>
            <a:endParaRPr b="0" i="0" sz="1400" u="none" cap="none" strike="noStrike">
              <a:solidFill>
                <a:srgbClr val="FFFFFF"/>
              </a:solidFill>
              <a:latin typeface="Arial"/>
              <a:ea typeface="Arial"/>
              <a:cs typeface="Arial"/>
              <a:sym typeface="Arial"/>
            </a:endParaRPr>
          </a:p>
        </p:txBody>
      </p:sp>
      <p:sp>
        <p:nvSpPr>
          <p:cNvPr id="618" name="Google Shape;618;g36a8a0962f5_0_93"/>
          <p:cNvSpPr/>
          <p:nvPr/>
        </p:nvSpPr>
        <p:spPr>
          <a:xfrm>
            <a:off x="6365250" y="3526613"/>
            <a:ext cx="1704300" cy="503700"/>
          </a:xfrm>
          <a:prstGeom prst="roundRect">
            <a:avLst>
              <a:gd fmla="val 16667" name="adj"/>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OS</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(networking stack)</a:t>
            </a:r>
            <a:endParaRPr b="0" i="0" sz="1200" u="none" cap="none" strike="noStrike">
              <a:solidFill>
                <a:srgbClr val="FFFFFF"/>
              </a:solidFill>
              <a:latin typeface="Arial"/>
              <a:ea typeface="Arial"/>
              <a:cs typeface="Arial"/>
              <a:sym typeface="Arial"/>
            </a:endParaRPr>
          </a:p>
        </p:txBody>
      </p:sp>
      <p:pic>
        <p:nvPicPr>
          <p:cNvPr id="619" name="Google Shape;619;g36a8a0962f5_0_93"/>
          <p:cNvPicPr preferRelativeResize="0"/>
          <p:nvPr/>
        </p:nvPicPr>
        <p:blipFill rotWithShape="1">
          <a:blip r:embed="rId3">
            <a:alphaModFix/>
          </a:blip>
          <a:srcRect b="0" l="0" r="0" t="0"/>
          <a:stretch/>
        </p:blipFill>
        <p:spPr>
          <a:xfrm>
            <a:off x="6742189" y="4324724"/>
            <a:ext cx="712812" cy="377776"/>
          </a:xfrm>
          <a:prstGeom prst="rect">
            <a:avLst/>
          </a:prstGeom>
          <a:noFill/>
          <a:ln>
            <a:noFill/>
          </a:ln>
        </p:spPr>
      </p:pic>
      <p:sp>
        <p:nvSpPr>
          <p:cNvPr id="620" name="Google Shape;620;g36a8a0962f5_0_93"/>
          <p:cNvSpPr/>
          <p:nvPr/>
        </p:nvSpPr>
        <p:spPr>
          <a:xfrm>
            <a:off x="6965550" y="2728525"/>
            <a:ext cx="503700" cy="503700"/>
          </a:xfrm>
          <a:prstGeom prst="ellipse">
            <a:avLst/>
          </a:prstGeom>
          <a:solidFill>
            <a:srgbClr val="666666"/>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app</a:t>
            </a:r>
            <a:endParaRPr b="0" i="0" sz="1400" u="none" cap="none" strike="noStrike">
              <a:solidFill>
                <a:srgbClr val="FFFFFF"/>
              </a:solidFill>
              <a:latin typeface="Arial"/>
              <a:ea typeface="Arial"/>
              <a:cs typeface="Arial"/>
              <a:sym typeface="Arial"/>
            </a:endParaRPr>
          </a:p>
        </p:txBody>
      </p:sp>
      <p:sp>
        <p:nvSpPr>
          <p:cNvPr id="621" name="Google Shape;621;g36a8a0962f5_0_93"/>
          <p:cNvSpPr/>
          <p:nvPr/>
        </p:nvSpPr>
        <p:spPr>
          <a:xfrm>
            <a:off x="7565850" y="2728525"/>
            <a:ext cx="503700" cy="503700"/>
          </a:xfrm>
          <a:prstGeom prst="ellipse">
            <a:avLst/>
          </a:prstGeom>
          <a:solidFill>
            <a:srgbClr val="666666"/>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app</a:t>
            </a:r>
            <a:endParaRPr b="0" i="0" sz="1400" u="none" cap="none" strike="noStrike">
              <a:solidFill>
                <a:srgbClr val="FFFFFF"/>
              </a:solidFill>
              <a:latin typeface="Arial"/>
              <a:ea typeface="Arial"/>
              <a:cs typeface="Arial"/>
              <a:sym typeface="Arial"/>
            </a:endParaRPr>
          </a:p>
        </p:txBody>
      </p:sp>
      <p:cxnSp>
        <p:nvCxnSpPr>
          <p:cNvPr id="622" name="Google Shape;622;g36a8a0962f5_0_93"/>
          <p:cNvCxnSpPr>
            <a:stCxn id="617" idx="4"/>
          </p:cNvCxnSpPr>
          <p:nvPr/>
        </p:nvCxnSpPr>
        <p:spPr>
          <a:xfrm>
            <a:off x="6617100" y="3232225"/>
            <a:ext cx="194400" cy="298800"/>
          </a:xfrm>
          <a:prstGeom prst="straightConnector1">
            <a:avLst/>
          </a:prstGeom>
          <a:noFill/>
          <a:ln cap="flat" cmpd="sng" w="9525">
            <a:solidFill>
              <a:srgbClr val="000000"/>
            </a:solidFill>
            <a:prstDash val="solid"/>
            <a:round/>
            <a:headEnd len="med" w="med" type="triangle"/>
            <a:tailEnd len="med" w="med" type="triangle"/>
          </a:ln>
        </p:spPr>
      </p:cxnSp>
      <p:cxnSp>
        <p:nvCxnSpPr>
          <p:cNvPr id="623" name="Google Shape;623;g36a8a0962f5_0_93"/>
          <p:cNvCxnSpPr>
            <a:stCxn id="620" idx="4"/>
            <a:endCxn id="618" idx="0"/>
          </p:cNvCxnSpPr>
          <p:nvPr/>
        </p:nvCxnSpPr>
        <p:spPr>
          <a:xfrm>
            <a:off x="7217400" y="3232225"/>
            <a:ext cx="0" cy="294300"/>
          </a:xfrm>
          <a:prstGeom prst="straightConnector1">
            <a:avLst/>
          </a:prstGeom>
          <a:noFill/>
          <a:ln cap="flat" cmpd="sng" w="9525">
            <a:solidFill>
              <a:srgbClr val="000000"/>
            </a:solidFill>
            <a:prstDash val="solid"/>
            <a:round/>
            <a:headEnd len="med" w="med" type="triangle"/>
            <a:tailEnd len="med" w="med" type="triangle"/>
          </a:ln>
        </p:spPr>
      </p:cxnSp>
      <p:cxnSp>
        <p:nvCxnSpPr>
          <p:cNvPr id="624" name="Google Shape;624;g36a8a0962f5_0_93"/>
          <p:cNvCxnSpPr>
            <a:stCxn id="621" idx="4"/>
          </p:cNvCxnSpPr>
          <p:nvPr/>
        </p:nvCxnSpPr>
        <p:spPr>
          <a:xfrm flipH="1">
            <a:off x="7707300" y="3232225"/>
            <a:ext cx="110400" cy="298800"/>
          </a:xfrm>
          <a:prstGeom prst="straightConnector1">
            <a:avLst/>
          </a:prstGeom>
          <a:noFill/>
          <a:ln cap="flat" cmpd="sng" w="9525">
            <a:solidFill>
              <a:srgbClr val="000000"/>
            </a:solidFill>
            <a:prstDash val="solid"/>
            <a:round/>
            <a:headEnd len="med" w="med" type="triangle"/>
            <a:tailEnd len="med" w="med" type="triangle"/>
          </a:ln>
        </p:spPr>
      </p:cxnSp>
      <p:cxnSp>
        <p:nvCxnSpPr>
          <p:cNvPr id="625" name="Google Shape;625;g36a8a0962f5_0_93"/>
          <p:cNvCxnSpPr>
            <a:stCxn id="618" idx="2"/>
            <a:endCxn id="619" idx="0"/>
          </p:cNvCxnSpPr>
          <p:nvPr/>
        </p:nvCxnSpPr>
        <p:spPr>
          <a:xfrm flipH="1">
            <a:off x="7098600" y="4030313"/>
            <a:ext cx="118800" cy="294300"/>
          </a:xfrm>
          <a:prstGeom prst="straightConnector1">
            <a:avLst/>
          </a:prstGeom>
          <a:noFill/>
          <a:ln cap="flat" cmpd="sng" w="9525">
            <a:solidFill>
              <a:srgbClr val="000000"/>
            </a:solidFill>
            <a:prstDash val="solid"/>
            <a:round/>
            <a:headEnd len="med" w="med" type="triangle"/>
            <a:tailEnd len="med" w="med" type="triangle"/>
          </a:ln>
        </p:spPr>
      </p:cxnSp>
      <p:sp>
        <p:nvSpPr>
          <p:cNvPr id="626" name="Google Shape;626;g36a8a0962f5_0_93"/>
          <p:cNvSpPr txBox="1"/>
          <p:nvPr/>
        </p:nvSpPr>
        <p:spPr>
          <a:xfrm>
            <a:off x="7565850" y="4455225"/>
            <a:ext cx="587700" cy="24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NIC</a:t>
            </a:r>
            <a:endParaRPr b="0" i="0" sz="1400" u="none" cap="none" strike="noStrike">
              <a:solidFill>
                <a:srgbClr val="000000"/>
              </a:solidFill>
              <a:latin typeface="Arial"/>
              <a:ea typeface="Arial"/>
              <a:cs typeface="Arial"/>
              <a:sym typeface="Arial"/>
            </a:endParaRPr>
          </a:p>
        </p:txBody>
      </p:sp>
      <p:cxnSp>
        <p:nvCxnSpPr>
          <p:cNvPr id="627" name="Google Shape;627;g36a8a0962f5_0_93"/>
          <p:cNvCxnSpPr>
            <a:stCxn id="611" idx="3"/>
            <a:endCxn id="617" idx="2"/>
          </p:cNvCxnSpPr>
          <p:nvPr/>
        </p:nvCxnSpPr>
        <p:spPr>
          <a:xfrm flipH="1" rot="10800000">
            <a:off x="5249013" y="2980250"/>
            <a:ext cx="1116300" cy="111600"/>
          </a:xfrm>
          <a:prstGeom prst="straightConnector1">
            <a:avLst/>
          </a:prstGeom>
          <a:noFill/>
          <a:ln cap="flat" cmpd="sng" w="9525">
            <a:solidFill>
              <a:srgbClr val="000000"/>
            </a:solidFill>
            <a:prstDash val="solid"/>
            <a:round/>
            <a:headEnd len="sm" w="sm" type="none"/>
            <a:tailEnd len="med" w="med" type="triangle"/>
          </a:ln>
        </p:spPr>
      </p:cxnSp>
      <p:cxnSp>
        <p:nvCxnSpPr>
          <p:cNvPr id="628" name="Google Shape;628;g36a8a0962f5_0_93"/>
          <p:cNvCxnSpPr>
            <a:stCxn id="612" idx="3"/>
            <a:endCxn id="618" idx="1"/>
          </p:cNvCxnSpPr>
          <p:nvPr/>
        </p:nvCxnSpPr>
        <p:spPr>
          <a:xfrm>
            <a:off x="5249013" y="3386150"/>
            <a:ext cx="1116300" cy="392400"/>
          </a:xfrm>
          <a:prstGeom prst="straightConnector1">
            <a:avLst/>
          </a:prstGeom>
          <a:noFill/>
          <a:ln cap="flat" cmpd="sng" w="9525">
            <a:solidFill>
              <a:srgbClr val="000000"/>
            </a:solidFill>
            <a:prstDash val="solid"/>
            <a:round/>
            <a:headEnd len="sm" w="sm" type="none"/>
            <a:tailEnd len="med" w="med" type="triangle"/>
          </a:ln>
        </p:spPr>
      </p:cxnSp>
      <p:cxnSp>
        <p:nvCxnSpPr>
          <p:cNvPr id="629" name="Google Shape;629;g36a8a0962f5_0_93"/>
          <p:cNvCxnSpPr>
            <a:stCxn id="613" idx="3"/>
            <a:endCxn id="618" idx="1"/>
          </p:cNvCxnSpPr>
          <p:nvPr/>
        </p:nvCxnSpPr>
        <p:spPr>
          <a:xfrm>
            <a:off x="5249013" y="3680450"/>
            <a:ext cx="1116300" cy="98100"/>
          </a:xfrm>
          <a:prstGeom prst="straightConnector1">
            <a:avLst/>
          </a:prstGeom>
          <a:noFill/>
          <a:ln cap="flat" cmpd="sng" w="9525">
            <a:solidFill>
              <a:srgbClr val="000000"/>
            </a:solidFill>
            <a:prstDash val="solid"/>
            <a:round/>
            <a:headEnd len="sm" w="sm" type="none"/>
            <a:tailEnd len="med" w="med" type="triangle"/>
          </a:ln>
        </p:spPr>
      </p:cxnSp>
      <p:cxnSp>
        <p:nvCxnSpPr>
          <p:cNvPr id="630" name="Google Shape;630;g36a8a0962f5_0_93"/>
          <p:cNvCxnSpPr>
            <a:stCxn id="614" idx="3"/>
            <a:endCxn id="619" idx="1"/>
          </p:cNvCxnSpPr>
          <p:nvPr/>
        </p:nvCxnSpPr>
        <p:spPr>
          <a:xfrm>
            <a:off x="5249013" y="3974750"/>
            <a:ext cx="1493100" cy="538800"/>
          </a:xfrm>
          <a:prstGeom prst="straightConnector1">
            <a:avLst/>
          </a:prstGeom>
          <a:noFill/>
          <a:ln cap="flat" cmpd="sng" w="9525">
            <a:solidFill>
              <a:srgbClr val="000000"/>
            </a:solidFill>
            <a:prstDash val="solid"/>
            <a:round/>
            <a:headEnd len="sm" w="sm" type="none"/>
            <a:tailEnd len="med" w="med" type="triangle"/>
          </a:ln>
        </p:spPr>
      </p:cxnSp>
      <p:cxnSp>
        <p:nvCxnSpPr>
          <p:cNvPr id="631" name="Google Shape;631;g36a8a0962f5_0_93"/>
          <p:cNvCxnSpPr>
            <a:stCxn id="615" idx="3"/>
            <a:endCxn id="619" idx="1"/>
          </p:cNvCxnSpPr>
          <p:nvPr/>
        </p:nvCxnSpPr>
        <p:spPr>
          <a:xfrm>
            <a:off x="5249013" y="4269050"/>
            <a:ext cx="1493100" cy="244500"/>
          </a:xfrm>
          <a:prstGeom prst="straightConnector1">
            <a:avLst/>
          </a:prstGeom>
          <a:noFill/>
          <a:ln cap="flat" cmpd="sng" w="9525">
            <a:solidFill>
              <a:srgbClr val="000000"/>
            </a:solidFill>
            <a:prstDash val="solid"/>
            <a:round/>
            <a:headEnd len="sm" w="sm" type="none"/>
            <a:tailEnd len="med" w="med" type="triangle"/>
          </a:ln>
        </p:spPr>
      </p:cxnSp>
      <p:sp>
        <p:nvSpPr>
          <p:cNvPr id="632" name="Google Shape;632;g36a8a0962f5_0_93"/>
          <p:cNvSpPr txBox="1"/>
          <p:nvPr/>
        </p:nvSpPr>
        <p:spPr>
          <a:xfrm>
            <a:off x="8383950" y="3091850"/>
            <a:ext cx="587700" cy="242700"/>
          </a:xfrm>
          <a:prstGeom prst="rect">
            <a:avLst/>
          </a:prstGeom>
          <a:noFill/>
          <a:ln>
            <a:noFill/>
          </a:ln>
        </p:spPr>
        <p:txBody>
          <a:bodyPr anchorCtr="0" anchor="t" bIns="91425" lIns="91425" spcFirstLastPara="1" rIns="91425"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674EA7"/>
                </a:solidFill>
                <a:latin typeface="Arial"/>
                <a:ea typeface="Arial"/>
                <a:cs typeface="Arial"/>
                <a:sym typeface="Arial"/>
              </a:rPr>
              <a:t>Port</a:t>
            </a:r>
            <a:endParaRPr b="0" i="0" sz="1400" u="none" cap="none" strike="noStrike">
              <a:solidFill>
                <a:srgbClr val="674EA7"/>
              </a:solidFill>
              <a:latin typeface="Arial"/>
              <a:ea typeface="Arial"/>
              <a:cs typeface="Arial"/>
              <a:sym typeface="Arial"/>
            </a:endParaRPr>
          </a:p>
        </p:txBody>
      </p:sp>
      <p:cxnSp>
        <p:nvCxnSpPr>
          <p:cNvPr id="633" name="Google Shape;633;g36a8a0962f5_0_93"/>
          <p:cNvCxnSpPr>
            <a:stCxn id="632" idx="1"/>
          </p:cNvCxnSpPr>
          <p:nvPr/>
        </p:nvCxnSpPr>
        <p:spPr>
          <a:xfrm flipH="1">
            <a:off x="7819650" y="3213200"/>
            <a:ext cx="564300" cy="173400"/>
          </a:xfrm>
          <a:prstGeom prst="straightConnector1">
            <a:avLst/>
          </a:prstGeom>
          <a:noFill/>
          <a:ln cap="flat" cmpd="sng" w="9525">
            <a:solidFill>
              <a:srgbClr val="674EA7"/>
            </a:solidFill>
            <a:prstDash val="solid"/>
            <a:round/>
            <a:headEnd len="sm" w="sm" type="none"/>
            <a:tailEnd len="med" w="med" type="triangle"/>
          </a:ln>
        </p:spPr>
      </p:cxnSp>
      <p:sp>
        <p:nvSpPr>
          <p:cNvPr id="634" name="Google Shape;634;g36a8a0962f5_0_93"/>
          <p:cNvSpPr txBox="1"/>
          <p:nvPr/>
        </p:nvSpPr>
        <p:spPr>
          <a:xfrm>
            <a:off x="5905500" y="4703681"/>
            <a:ext cx="3402900" cy="2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C343D"/>
                </a:solidFill>
                <a:latin typeface="Arial"/>
                <a:ea typeface="Arial"/>
                <a:cs typeface="Arial"/>
                <a:sym typeface="Arial"/>
              </a:rPr>
              <a:t>(Network Interface Card)</a:t>
            </a:r>
            <a:endParaRPr b="0" i="0" sz="2000" u="none" cap="none" strike="noStrike">
              <a:solidFill>
                <a:srgbClr val="0C343D"/>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36a8a0962f5_0_123"/>
          <p:cNvSpPr/>
          <p:nvPr/>
        </p:nvSpPr>
        <p:spPr>
          <a:xfrm>
            <a:off x="6610650" y="2371200"/>
            <a:ext cx="2399700" cy="2405100"/>
          </a:xfrm>
          <a:prstGeom prst="roundRect">
            <a:avLst>
              <a:gd fmla="val 16667" name="adj"/>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g36a8a0962f5_0_123"/>
          <p:cNvSpPr txBox="1"/>
          <p:nvPr>
            <p:ph idx="1" type="body"/>
          </p:nvPr>
        </p:nvSpPr>
        <p:spPr>
          <a:xfrm>
            <a:off x="117150" y="405625"/>
            <a:ext cx="8909700" cy="3398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0C343D"/>
              </a:buClr>
              <a:buSzPts val="2000"/>
              <a:buFont typeface="Open Sans"/>
              <a:buChar char="●"/>
            </a:pPr>
            <a:r>
              <a:rPr lang="en" sz="2000">
                <a:solidFill>
                  <a:srgbClr val="0C343D"/>
                </a:solidFill>
              </a:rPr>
              <a:t>Pi</a:t>
            </a:r>
            <a:r>
              <a:rPr i="0" lang="en" sz="2000" u="none" cap="none" strike="noStrike">
                <a:solidFill>
                  <a:srgbClr val="0C343D"/>
                </a:solidFill>
              </a:rPr>
              <a:t>pe</a:t>
            </a:r>
            <a:r>
              <a:rPr lang="en" sz="2000">
                <a:solidFill>
                  <a:srgbClr val="0C343D"/>
                </a:solidFill>
              </a:rPr>
              <a:t>s data </a:t>
            </a:r>
            <a:r>
              <a:rPr i="0" lang="en" sz="2000" u="none" cap="none" strike="noStrike">
                <a:solidFill>
                  <a:srgbClr val="0C343D"/>
                </a:solidFill>
              </a:rPr>
              <a:t>between two processes (on different hosts)</a:t>
            </a:r>
            <a:endParaRPr i="0" sz="2000" u="none" cap="none" strike="noStrike">
              <a:solidFill>
                <a:srgbClr val="0C343D"/>
              </a:solidFill>
            </a:endParaRPr>
          </a:p>
          <a:p>
            <a:pPr indent="-355600" lvl="0" marL="457200" marR="0" rtl="0" algn="l">
              <a:lnSpc>
                <a:spcPct val="115000"/>
              </a:lnSpc>
              <a:spcBef>
                <a:spcPts val="0"/>
              </a:spcBef>
              <a:spcAft>
                <a:spcPts val="0"/>
              </a:spcAft>
              <a:buClr>
                <a:srgbClr val="0C343D"/>
              </a:buClr>
              <a:buSzPts val="2000"/>
              <a:buFont typeface="Open Sans"/>
              <a:buChar char="●"/>
            </a:pPr>
            <a:r>
              <a:rPr i="0" lang="en" sz="2000" u="none" cap="none" strike="noStrike">
                <a:solidFill>
                  <a:srgbClr val="0C343D"/>
                </a:solidFill>
              </a:rPr>
              <a:t>Data flows both ways!</a:t>
            </a:r>
            <a:endParaRPr i="0" sz="2000" u="none" cap="none" strike="noStrike">
              <a:solidFill>
                <a:srgbClr val="0C343D"/>
              </a:solidFill>
            </a:endParaRPr>
          </a:p>
        </p:txBody>
      </p:sp>
      <p:sp>
        <p:nvSpPr>
          <p:cNvPr id="641" name="Google Shape;641;g36a8a0962f5_0_123"/>
          <p:cNvSpPr/>
          <p:nvPr/>
        </p:nvSpPr>
        <p:spPr>
          <a:xfrm>
            <a:off x="133650" y="2371200"/>
            <a:ext cx="2399700" cy="2405100"/>
          </a:xfrm>
          <a:prstGeom prst="roundRect">
            <a:avLst>
              <a:gd fmla="val 16667" name="adj"/>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42" name="Google Shape;642;g36a8a0962f5_0_123"/>
          <p:cNvSpPr/>
          <p:nvPr/>
        </p:nvSpPr>
        <p:spPr>
          <a:xfrm>
            <a:off x="2858775" y="2779400"/>
            <a:ext cx="3585276" cy="1858356"/>
          </a:xfrm>
          <a:prstGeom prst="cloud">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Arial"/>
                <a:ea typeface="Arial"/>
                <a:cs typeface="Arial"/>
                <a:sym typeface="Arial"/>
              </a:rPr>
              <a:t>The Internet</a:t>
            </a:r>
            <a:endParaRPr b="1" i="0" sz="1400" u="none" cap="none" strike="noStrike">
              <a:solidFill>
                <a:srgbClr val="434343"/>
              </a:solidFill>
              <a:latin typeface="Arial"/>
              <a:ea typeface="Arial"/>
              <a:cs typeface="Arial"/>
              <a:sym typeface="Arial"/>
            </a:endParaRPr>
          </a:p>
        </p:txBody>
      </p:sp>
      <p:sp>
        <p:nvSpPr>
          <p:cNvPr id="643" name="Google Shape;643;g36a8a0962f5_0_123"/>
          <p:cNvSpPr/>
          <p:nvPr/>
        </p:nvSpPr>
        <p:spPr>
          <a:xfrm>
            <a:off x="2410725" y="3914175"/>
            <a:ext cx="4481400" cy="572700"/>
          </a:xfrm>
          <a:prstGeom prst="leftRight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Connection</a:t>
            </a:r>
            <a:endParaRPr b="0" i="0" sz="1400" u="none" cap="none" strike="noStrike">
              <a:solidFill>
                <a:srgbClr val="FFFFFF"/>
              </a:solidFill>
              <a:latin typeface="Arial"/>
              <a:ea typeface="Arial"/>
              <a:cs typeface="Arial"/>
              <a:sym typeface="Arial"/>
            </a:endParaRPr>
          </a:p>
        </p:txBody>
      </p:sp>
      <p:sp>
        <p:nvSpPr>
          <p:cNvPr id="644" name="Google Shape;644;g36a8a0962f5_0_123"/>
          <p:cNvSpPr/>
          <p:nvPr/>
        </p:nvSpPr>
        <p:spPr>
          <a:xfrm>
            <a:off x="1378725" y="3666075"/>
            <a:ext cx="1032000" cy="1068900"/>
          </a:xfrm>
          <a:prstGeom prst="roundRect">
            <a:avLst>
              <a:gd fmla="val 16667" name="adj"/>
            </a:avLst>
          </a:prstGeom>
          <a:solidFill>
            <a:srgbClr val="4A86E8"/>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Process</a:t>
            </a:r>
            <a:endParaRPr b="0" i="0" sz="1400" u="none" cap="none" strike="noStrike">
              <a:solidFill>
                <a:srgbClr val="FFFFFF"/>
              </a:solidFill>
              <a:latin typeface="Arial"/>
              <a:ea typeface="Arial"/>
              <a:cs typeface="Arial"/>
              <a:sym typeface="Arial"/>
            </a:endParaRPr>
          </a:p>
        </p:txBody>
      </p:sp>
      <p:sp>
        <p:nvSpPr>
          <p:cNvPr id="645" name="Google Shape;645;g36a8a0962f5_0_123"/>
          <p:cNvSpPr/>
          <p:nvPr/>
        </p:nvSpPr>
        <p:spPr>
          <a:xfrm>
            <a:off x="6815900" y="3666075"/>
            <a:ext cx="1032000" cy="1068900"/>
          </a:xfrm>
          <a:prstGeom prst="roundRect">
            <a:avLst>
              <a:gd fmla="val 16667" name="adj"/>
            </a:avLst>
          </a:prstGeom>
          <a:solidFill>
            <a:srgbClr val="4A86E8"/>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Process</a:t>
            </a:r>
            <a:endParaRPr b="0" i="0" sz="1400" u="none" cap="none" strike="noStrike">
              <a:solidFill>
                <a:srgbClr val="FFFFFF"/>
              </a:solidFill>
              <a:latin typeface="Arial"/>
              <a:ea typeface="Arial"/>
              <a:cs typeface="Arial"/>
              <a:sym typeface="Arial"/>
            </a:endParaRPr>
          </a:p>
        </p:txBody>
      </p:sp>
      <p:sp>
        <p:nvSpPr>
          <p:cNvPr id="646" name="Google Shape;646;g36a8a0962f5_0_123"/>
          <p:cNvSpPr/>
          <p:nvPr/>
        </p:nvSpPr>
        <p:spPr>
          <a:xfrm>
            <a:off x="6815900" y="2523075"/>
            <a:ext cx="1032000" cy="10689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Process</a:t>
            </a:r>
            <a:endParaRPr b="0" i="0" sz="1400" u="none" cap="none" strike="noStrike">
              <a:solidFill>
                <a:srgbClr val="FFFFFF"/>
              </a:solidFill>
              <a:latin typeface="Arial"/>
              <a:ea typeface="Arial"/>
              <a:cs typeface="Arial"/>
              <a:sym typeface="Arial"/>
            </a:endParaRPr>
          </a:p>
        </p:txBody>
      </p:sp>
      <p:sp>
        <p:nvSpPr>
          <p:cNvPr id="647" name="Google Shape;647;g36a8a0962f5_0_123"/>
          <p:cNvSpPr/>
          <p:nvPr/>
        </p:nvSpPr>
        <p:spPr>
          <a:xfrm>
            <a:off x="7882700" y="2523075"/>
            <a:ext cx="1032000" cy="10689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Process</a:t>
            </a:r>
            <a:endParaRPr b="0" i="0" sz="1400" u="none" cap="none" strike="noStrike">
              <a:solidFill>
                <a:srgbClr val="FFFFFF"/>
              </a:solidFill>
              <a:latin typeface="Arial"/>
              <a:ea typeface="Arial"/>
              <a:cs typeface="Arial"/>
              <a:sym typeface="Arial"/>
            </a:endParaRPr>
          </a:p>
        </p:txBody>
      </p:sp>
      <p:sp>
        <p:nvSpPr>
          <p:cNvPr id="648" name="Google Shape;648;g36a8a0962f5_0_123"/>
          <p:cNvSpPr/>
          <p:nvPr/>
        </p:nvSpPr>
        <p:spPr>
          <a:xfrm>
            <a:off x="7882700" y="3666075"/>
            <a:ext cx="1032000" cy="10689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Process</a:t>
            </a:r>
            <a:endParaRPr b="0" i="0" sz="1400" u="none" cap="none" strike="noStrike">
              <a:solidFill>
                <a:srgbClr val="FFFFFF"/>
              </a:solidFill>
              <a:latin typeface="Arial"/>
              <a:ea typeface="Arial"/>
              <a:cs typeface="Arial"/>
              <a:sym typeface="Arial"/>
            </a:endParaRPr>
          </a:p>
        </p:txBody>
      </p:sp>
      <p:sp>
        <p:nvSpPr>
          <p:cNvPr id="649" name="Google Shape;649;g36a8a0962f5_0_123"/>
          <p:cNvSpPr/>
          <p:nvPr/>
        </p:nvSpPr>
        <p:spPr>
          <a:xfrm>
            <a:off x="338900" y="2523075"/>
            <a:ext cx="1032000" cy="10689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Process</a:t>
            </a:r>
            <a:endParaRPr b="0" i="0" sz="1400" u="none" cap="none" strike="noStrike">
              <a:solidFill>
                <a:srgbClr val="FFFFFF"/>
              </a:solidFill>
              <a:latin typeface="Arial"/>
              <a:ea typeface="Arial"/>
              <a:cs typeface="Arial"/>
              <a:sym typeface="Arial"/>
            </a:endParaRPr>
          </a:p>
        </p:txBody>
      </p:sp>
      <p:sp>
        <p:nvSpPr>
          <p:cNvPr id="650" name="Google Shape;650;g36a8a0962f5_0_123"/>
          <p:cNvSpPr/>
          <p:nvPr/>
        </p:nvSpPr>
        <p:spPr>
          <a:xfrm>
            <a:off x="1405700" y="2523075"/>
            <a:ext cx="1032000" cy="10689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Process</a:t>
            </a:r>
            <a:endParaRPr b="0" i="0" sz="1400" u="none" cap="none" strike="noStrike">
              <a:solidFill>
                <a:srgbClr val="FFFFFF"/>
              </a:solidFill>
              <a:latin typeface="Arial"/>
              <a:ea typeface="Arial"/>
              <a:cs typeface="Arial"/>
              <a:sym typeface="Arial"/>
            </a:endParaRPr>
          </a:p>
        </p:txBody>
      </p:sp>
      <p:sp>
        <p:nvSpPr>
          <p:cNvPr id="651" name="Google Shape;651;g36a8a0962f5_0_123"/>
          <p:cNvSpPr/>
          <p:nvPr/>
        </p:nvSpPr>
        <p:spPr>
          <a:xfrm>
            <a:off x="298091" y="3666075"/>
            <a:ext cx="1032000" cy="1068900"/>
          </a:xfrm>
          <a:prstGeom prst="roundRect">
            <a:avLst>
              <a:gd fmla="val 16667" name="adj"/>
            </a:avLst>
          </a:prstGeom>
          <a:solidFill>
            <a:srgbClr val="A4C2F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Process</a:t>
            </a:r>
            <a:endParaRPr b="0" i="0" sz="1400" u="none" cap="none" strike="noStrike">
              <a:solidFill>
                <a:srgbClr val="FFFFFF"/>
              </a:solidFill>
              <a:latin typeface="Arial"/>
              <a:ea typeface="Arial"/>
              <a:cs typeface="Arial"/>
              <a:sym typeface="Arial"/>
            </a:endParaRPr>
          </a:p>
        </p:txBody>
      </p:sp>
      <p:sp>
        <p:nvSpPr>
          <p:cNvPr id="652" name="Google Shape;652;g36a8a0962f5_0_123"/>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Connection (the basic abstraction)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36a8a0962f5_0_141"/>
          <p:cNvSpPr txBox="1"/>
          <p:nvPr>
            <p:ph idx="1" type="body"/>
          </p:nvPr>
        </p:nvSpPr>
        <p:spPr>
          <a:xfrm>
            <a:off x="117150" y="405638"/>
            <a:ext cx="8909700" cy="3398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SzPts val="2000"/>
              <a:buChar char="●"/>
            </a:pPr>
            <a:r>
              <a:rPr lang="en" sz="2000">
                <a:solidFill>
                  <a:srgbClr val="0C343D"/>
                </a:solidFill>
              </a:rPr>
              <a:t>Data is sent simply as a stream of bits</a:t>
            </a:r>
            <a:endParaRPr sz="2000">
              <a:solidFill>
                <a:srgbClr val="0C343D"/>
              </a:solidFill>
            </a:endParaRPr>
          </a:p>
          <a:p>
            <a:pPr indent="-355600" lvl="0" marL="457200" marR="0" rtl="0" algn="l">
              <a:lnSpc>
                <a:spcPct val="115000"/>
              </a:lnSpc>
              <a:spcBef>
                <a:spcPts val="0"/>
              </a:spcBef>
              <a:spcAft>
                <a:spcPts val="0"/>
              </a:spcAft>
              <a:buSzPts val="2000"/>
              <a:buChar char="●"/>
            </a:pPr>
            <a:r>
              <a:rPr lang="en" sz="2000">
                <a:solidFill>
                  <a:srgbClr val="0C343D"/>
                </a:solidFill>
              </a:rPr>
              <a:t>Reconstruction of bits only at the endpoints</a:t>
            </a:r>
            <a:endParaRPr sz="2000">
              <a:solidFill>
                <a:srgbClr val="0C343D"/>
              </a:solidFill>
            </a:endParaRPr>
          </a:p>
          <a:p>
            <a:pPr indent="-355600" lvl="0" marL="457200" marR="0" rtl="0" algn="l">
              <a:lnSpc>
                <a:spcPct val="115000"/>
              </a:lnSpc>
              <a:spcBef>
                <a:spcPts val="0"/>
              </a:spcBef>
              <a:spcAft>
                <a:spcPts val="0"/>
              </a:spcAft>
              <a:buSzPts val="2000"/>
              <a:buChar char="●"/>
            </a:pPr>
            <a:r>
              <a:rPr lang="en" sz="2000">
                <a:solidFill>
                  <a:srgbClr val="0C343D"/>
                </a:solidFill>
              </a:rPr>
              <a:t>The Internet knows nothing* about what it’s transmitting!</a:t>
            </a:r>
            <a:endParaRPr sz="2000">
              <a:solidFill>
                <a:srgbClr val="0C343D"/>
              </a:solidFill>
            </a:endParaRPr>
          </a:p>
          <a:p>
            <a:pPr indent="0" lvl="0" marL="0" marR="0" rtl="0" algn="l">
              <a:lnSpc>
                <a:spcPct val="115000"/>
              </a:lnSpc>
              <a:spcBef>
                <a:spcPts val="0"/>
              </a:spcBef>
              <a:spcAft>
                <a:spcPts val="0"/>
              </a:spcAft>
              <a:buSzPts val="1800"/>
              <a:buNone/>
            </a:pPr>
            <a:r>
              <a:t/>
            </a:r>
            <a:endParaRPr sz="2000">
              <a:solidFill>
                <a:srgbClr val="0C343D"/>
              </a:solidFill>
            </a:endParaRPr>
          </a:p>
          <a:p>
            <a:pPr indent="0" lvl="0" marL="0" marR="0" rtl="0" algn="l">
              <a:lnSpc>
                <a:spcPct val="115000"/>
              </a:lnSpc>
              <a:spcBef>
                <a:spcPts val="0"/>
              </a:spcBef>
              <a:spcAft>
                <a:spcPts val="0"/>
              </a:spcAft>
              <a:buSzPts val="1800"/>
              <a:buNone/>
            </a:pPr>
            <a:r>
              <a:rPr lang="en" sz="2000">
                <a:solidFill>
                  <a:srgbClr val="0C343D"/>
                </a:solidFill>
              </a:rPr>
              <a:t>* (unless you’re implementing security)</a:t>
            </a:r>
            <a:endParaRPr sz="2000">
              <a:solidFill>
                <a:srgbClr val="0C343D"/>
              </a:solidFill>
            </a:endParaRPr>
          </a:p>
        </p:txBody>
      </p:sp>
      <p:sp>
        <p:nvSpPr>
          <p:cNvPr id="658" name="Google Shape;658;g36a8a0962f5_0_141"/>
          <p:cNvSpPr/>
          <p:nvPr/>
        </p:nvSpPr>
        <p:spPr>
          <a:xfrm>
            <a:off x="2943825" y="2779400"/>
            <a:ext cx="3585276" cy="1858356"/>
          </a:xfrm>
          <a:prstGeom prst="cloud">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434343"/>
                </a:solidFill>
                <a:latin typeface="Roboto"/>
                <a:ea typeface="Roboto"/>
                <a:cs typeface="Roboto"/>
                <a:sym typeface="Roboto"/>
              </a:rPr>
              <a:t>The Internet</a:t>
            </a:r>
            <a:endParaRPr b="1" i="0" sz="1400" u="none" cap="none" strike="noStrike">
              <a:solidFill>
                <a:srgbClr val="434343"/>
              </a:solidFill>
              <a:latin typeface="Roboto"/>
              <a:ea typeface="Roboto"/>
              <a:cs typeface="Roboto"/>
              <a:sym typeface="Roboto"/>
            </a:endParaRPr>
          </a:p>
        </p:txBody>
      </p:sp>
      <p:sp>
        <p:nvSpPr>
          <p:cNvPr id="659" name="Google Shape;659;g36a8a0962f5_0_141"/>
          <p:cNvSpPr/>
          <p:nvPr/>
        </p:nvSpPr>
        <p:spPr>
          <a:xfrm>
            <a:off x="2495775" y="3914175"/>
            <a:ext cx="4481400" cy="572700"/>
          </a:xfrm>
          <a:prstGeom prst="leftRightArrow">
            <a:avLst>
              <a:gd fmla="val 50000" name="adj1"/>
              <a:gd fmla="val 50000" name="adj2"/>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Roboto"/>
                <a:ea typeface="Roboto"/>
                <a:cs typeface="Roboto"/>
                <a:sym typeface="Roboto"/>
              </a:rPr>
              <a:t>Connection</a:t>
            </a:r>
            <a:endParaRPr i="0" sz="1400" u="none" cap="none" strike="noStrike">
              <a:solidFill>
                <a:srgbClr val="FFFFFF"/>
              </a:solidFill>
              <a:latin typeface="Roboto"/>
              <a:ea typeface="Roboto"/>
              <a:cs typeface="Roboto"/>
              <a:sym typeface="Roboto"/>
            </a:endParaRPr>
          </a:p>
        </p:txBody>
      </p:sp>
      <p:sp>
        <p:nvSpPr>
          <p:cNvPr id="660" name="Google Shape;660;g36a8a0962f5_0_141"/>
          <p:cNvSpPr/>
          <p:nvPr/>
        </p:nvSpPr>
        <p:spPr>
          <a:xfrm>
            <a:off x="1463775" y="3666075"/>
            <a:ext cx="1032000" cy="1068900"/>
          </a:xfrm>
          <a:prstGeom prst="roundRect">
            <a:avLst>
              <a:gd fmla="val 16667" name="adj"/>
            </a:avLst>
          </a:prstGeom>
          <a:solidFill>
            <a:srgbClr val="4A86E8"/>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Roboto"/>
                <a:ea typeface="Roboto"/>
                <a:cs typeface="Roboto"/>
                <a:sym typeface="Roboto"/>
              </a:rPr>
              <a:t>Process</a:t>
            </a:r>
            <a:endParaRPr i="0" sz="1400" u="none" cap="none" strike="noStrike">
              <a:solidFill>
                <a:srgbClr val="FFFFFF"/>
              </a:solidFill>
              <a:latin typeface="Roboto"/>
              <a:ea typeface="Roboto"/>
              <a:cs typeface="Roboto"/>
              <a:sym typeface="Roboto"/>
            </a:endParaRPr>
          </a:p>
        </p:txBody>
      </p:sp>
      <p:sp>
        <p:nvSpPr>
          <p:cNvPr id="661" name="Google Shape;661;g36a8a0962f5_0_141"/>
          <p:cNvSpPr/>
          <p:nvPr/>
        </p:nvSpPr>
        <p:spPr>
          <a:xfrm>
            <a:off x="6977150" y="3666075"/>
            <a:ext cx="1032000" cy="1068900"/>
          </a:xfrm>
          <a:prstGeom prst="roundRect">
            <a:avLst>
              <a:gd fmla="val 16667" name="adj"/>
            </a:avLst>
          </a:prstGeom>
          <a:solidFill>
            <a:srgbClr val="4A86E8"/>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FFFFFF"/>
                </a:solidFill>
                <a:latin typeface="Roboto"/>
                <a:ea typeface="Roboto"/>
                <a:cs typeface="Roboto"/>
                <a:sym typeface="Roboto"/>
              </a:rPr>
              <a:t>Process</a:t>
            </a:r>
            <a:endParaRPr i="0" sz="1400" u="none" cap="none" strike="noStrike">
              <a:solidFill>
                <a:srgbClr val="FFFFFF"/>
              </a:solidFill>
              <a:latin typeface="Roboto"/>
              <a:ea typeface="Roboto"/>
              <a:cs typeface="Roboto"/>
              <a:sym typeface="Roboto"/>
            </a:endParaRPr>
          </a:p>
        </p:txBody>
      </p:sp>
      <p:sp>
        <p:nvSpPr>
          <p:cNvPr id="662" name="Google Shape;662;g36a8a0962f5_0_141"/>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Connection (the basic abstraction)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36a8a0962f5_0_151"/>
          <p:cNvSpPr txBox="1"/>
          <p:nvPr>
            <p:ph idx="1" type="body"/>
          </p:nvPr>
        </p:nvSpPr>
        <p:spPr>
          <a:xfrm>
            <a:off x="178775" y="419775"/>
            <a:ext cx="5211600" cy="3416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Two types of sockets</a:t>
            </a:r>
            <a:endParaRPr i="0" sz="2000" u="none" cap="none" strike="noStrike">
              <a:solidFill>
                <a:srgbClr val="0C343D"/>
              </a:solidFill>
              <a:latin typeface="Roboto"/>
              <a:ea typeface="Roboto"/>
              <a:cs typeface="Roboto"/>
              <a:sym typeface="Roboto"/>
            </a:endParaRPr>
          </a:p>
          <a:p>
            <a:pPr indent="-355600" lvl="1" marL="914400" marR="0" rtl="0" algn="l">
              <a:lnSpc>
                <a:spcPct val="115000"/>
              </a:lnSpc>
              <a:spcBef>
                <a:spcPts val="0"/>
              </a:spcBef>
              <a:spcAft>
                <a:spcPts val="0"/>
              </a:spcAft>
              <a:buClr>
                <a:srgbClr val="0C343D"/>
              </a:buClr>
              <a:buSzPts val="2000"/>
              <a:buFont typeface="Roboto"/>
              <a:buChar char="○"/>
            </a:pPr>
            <a:r>
              <a:rPr b="1" i="0" lang="en" sz="2000" u="none" cap="none" strike="noStrike">
                <a:solidFill>
                  <a:srgbClr val="0C343D"/>
                </a:solidFill>
                <a:latin typeface="Roboto"/>
                <a:ea typeface="Roboto"/>
                <a:cs typeface="Roboto"/>
                <a:sym typeface="Roboto"/>
              </a:rPr>
              <a:t>Server</a:t>
            </a:r>
            <a:r>
              <a:rPr i="0" lang="en" sz="2000" u="none" cap="none" strike="noStrike">
                <a:solidFill>
                  <a:srgbClr val="0C343D"/>
                </a:solidFill>
                <a:latin typeface="Roboto"/>
                <a:ea typeface="Roboto"/>
                <a:cs typeface="Roboto"/>
                <a:sym typeface="Roboto"/>
              </a:rPr>
              <a:t> and </a:t>
            </a:r>
            <a:r>
              <a:rPr b="1" i="0" lang="en" sz="2000" u="none" cap="none" strike="noStrike">
                <a:solidFill>
                  <a:srgbClr val="0C343D"/>
                </a:solidFill>
                <a:latin typeface="Roboto"/>
                <a:ea typeface="Roboto"/>
                <a:cs typeface="Roboto"/>
                <a:sym typeface="Roboto"/>
              </a:rPr>
              <a:t>Client</a:t>
            </a:r>
            <a:r>
              <a:rPr i="0" lang="en" sz="2000" u="none" cap="none" strike="noStrike">
                <a:solidFill>
                  <a:srgbClr val="0C343D"/>
                </a:solidFill>
                <a:latin typeface="Roboto"/>
                <a:ea typeface="Roboto"/>
                <a:cs typeface="Roboto"/>
                <a:sym typeface="Roboto"/>
              </a:rPr>
              <a:t> </a:t>
            </a:r>
            <a:endParaRPr i="0" sz="2000" u="none" cap="none" strike="noStrike">
              <a:solidFill>
                <a:srgbClr val="0C343D"/>
              </a:solidFill>
              <a:latin typeface="Roboto"/>
              <a:ea typeface="Roboto"/>
              <a:cs typeface="Roboto"/>
              <a:sym typeface="Roboto"/>
            </a:endParaRPr>
          </a:p>
          <a:p>
            <a:pPr indent="-355600" lvl="0" marL="457200" marR="0" rtl="0" algn="l">
              <a:lnSpc>
                <a:spcPct val="115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Servers </a:t>
            </a:r>
            <a:r>
              <a:rPr i="1" lang="en" sz="2000" u="none" cap="none" strike="noStrike">
                <a:solidFill>
                  <a:srgbClr val="0C343D"/>
                </a:solidFill>
                <a:latin typeface="Roboto"/>
                <a:ea typeface="Roboto"/>
                <a:cs typeface="Roboto"/>
                <a:sym typeface="Roboto"/>
              </a:rPr>
              <a:t>listen</a:t>
            </a:r>
            <a:r>
              <a:rPr i="0" lang="en" sz="2000" u="none" cap="none" strike="noStrike">
                <a:solidFill>
                  <a:srgbClr val="0C343D"/>
                </a:solidFill>
                <a:latin typeface="Roboto"/>
                <a:ea typeface="Roboto"/>
                <a:cs typeface="Roboto"/>
                <a:sym typeface="Roboto"/>
              </a:rPr>
              <a:t> for clients to connect to them</a:t>
            </a:r>
            <a:endParaRPr i="0" sz="2000" u="none" cap="none" strike="noStrike">
              <a:solidFill>
                <a:srgbClr val="0C343D"/>
              </a:solidFill>
              <a:latin typeface="Roboto"/>
              <a:ea typeface="Roboto"/>
              <a:cs typeface="Roboto"/>
              <a:sym typeface="Roboto"/>
            </a:endParaRPr>
          </a:p>
          <a:p>
            <a:pPr indent="-355600" lvl="1" marL="914400" marR="0" rtl="0" algn="l">
              <a:lnSpc>
                <a:spcPct val="115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Wait until a connection is attempted</a:t>
            </a:r>
            <a:endParaRPr i="0" sz="2000" u="none" cap="none" strike="noStrike">
              <a:solidFill>
                <a:srgbClr val="0C343D"/>
              </a:solidFill>
              <a:latin typeface="Roboto"/>
              <a:ea typeface="Roboto"/>
              <a:cs typeface="Roboto"/>
              <a:sym typeface="Roboto"/>
            </a:endParaRPr>
          </a:p>
          <a:p>
            <a:pPr indent="-355600" lvl="2" marL="1371600" marR="0" rtl="0" algn="l">
              <a:lnSpc>
                <a:spcPct val="115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Accept and dispatch connection</a:t>
            </a:r>
            <a:endParaRPr i="0" sz="2000" u="none" cap="none" strike="noStrike">
              <a:solidFill>
                <a:srgbClr val="0C343D"/>
              </a:solidFill>
              <a:latin typeface="Roboto"/>
              <a:ea typeface="Roboto"/>
              <a:cs typeface="Roboto"/>
              <a:sym typeface="Roboto"/>
            </a:endParaRPr>
          </a:p>
          <a:p>
            <a:pPr indent="-355600" lvl="1" marL="914400" marR="0" rtl="0" algn="l">
              <a:lnSpc>
                <a:spcPct val="115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Usually serving many clients at once</a:t>
            </a:r>
            <a:endParaRPr i="0" sz="2000" u="none" cap="none" strike="noStrike">
              <a:solidFill>
                <a:srgbClr val="0C343D"/>
              </a:solidFill>
              <a:latin typeface="Roboto"/>
              <a:ea typeface="Roboto"/>
              <a:cs typeface="Roboto"/>
              <a:sym typeface="Roboto"/>
            </a:endParaRPr>
          </a:p>
          <a:p>
            <a:pPr indent="-355600" lvl="0" marL="457200" marR="0" rtl="0" algn="l">
              <a:lnSpc>
                <a:spcPct val="115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Clients </a:t>
            </a:r>
            <a:r>
              <a:rPr i="1" lang="en" sz="2000" u="none" cap="none" strike="noStrike">
                <a:solidFill>
                  <a:srgbClr val="0C343D"/>
                </a:solidFill>
                <a:latin typeface="Roboto"/>
                <a:ea typeface="Roboto"/>
                <a:cs typeface="Roboto"/>
                <a:sym typeface="Roboto"/>
              </a:rPr>
              <a:t>initiate</a:t>
            </a:r>
            <a:r>
              <a:rPr i="0" lang="en" sz="2000" u="none" cap="none" strike="noStrike">
                <a:solidFill>
                  <a:srgbClr val="0C343D"/>
                </a:solidFill>
                <a:latin typeface="Roboto"/>
                <a:ea typeface="Roboto"/>
                <a:cs typeface="Roboto"/>
                <a:sym typeface="Roboto"/>
              </a:rPr>
              <a:t> new connections to servers</a:t>
            </a:r>
            <a:endParaRPr i="0" sz="2000" u="none" cap="none" strike="noStrike">
              <a:solidFill>
                <a:srgbClr val="0C343D"/>
              </a:solidFill>
              <a:latin typeface="Roboto"/>
              <a:ea typeface="Roboto"/>
              <a:cs typeface="Roboto"/>
              <a:sym typeface="Roboto"/>
            </a:endParaRPr>
          </a:p>
          <a:p>
            <a:pPr indent="-355600" lvl="0" marL="457200" marR="0" rtl="0" algn="l">
              <a:lnSpc>
                <a:spcPct val="115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Example</a:t>
            </a:r>
            <a:endParaRPr i="0" sz="2000" u="none" cap="none" strike="noStrike">
              <a:solidFill>
                <a:srgbClr val="0C343D"/>
              </a:solidFill>
              <a:latin typeface="Roboto"/>
              <a:ea typeface="Roboto"/>
              <a:cs typeface="Roboto"/>
              <a:sym typeface="Roboto"/>
            </a:endParaRPr>
          </a:p>
          <a:p>
            <a:pPr indent="-355600" lvl="1" marL="914400" marR="0" rtl="0" algn="l">
              <a:lnSpc>
                <a:spcPct val="115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Server: berkeley.edu</a:t>
            </a:r>
            <a:endParaRPr i="0" sz="2000" u="none" cap="none" strike="noStrike">
              <a:solidFill>
                <a:srgbClr val="0C343D"/>
              </a:solidFill>
              <a:latin typeface="Roboto"/>
              <a:ea typeface="Roboto"/>
              <a:cs typeface="Roboto"/>
              <a:sym typeface="Roboto"/>
            </a:endParaRPr>
          </a:p>
          <a:p>
            <a:pPr indent="-355600" lvl="1" marL="914400" marR="0" rtl="0" algn="l">
              <a:lnSpc>
                <a:spcPct val="115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Client: Your internet browser </a:t>
            </a:r>
            <a:endParaRPr i="1" sz="2000" u="none" cap="none" strike="noStrike">
              <a:solidFill>
                <a:srgbClr val="0C343D"/>
              </a:solidFill>
              <a:latin typeface="Roboto"/>
              <a:ea typeface="Roboto"/>
              <a:cs typeface="Roboto"/>
              <a:sym typeface="Roboto"/>
            </a:endParaRPr>
          </a:p>
        </p:txBody>
      </p:sp>
      <p:grpSp>
        <p:nvGrpSpPr>
          <p:cNvPr id="668" name="Google Shape;668;g36a8a0962f5_0_151"/>
          <p:cNvGrpSpPr/>
          <p:nvPr/>
        </p:nvGrpSpPr>
        <p:grpSpPr>
          <a:xfrm>
            <a:off x="5086763" y="785087"/>
            <a:ext cx="3914531" cy="3600644"/>
            <a:chOff x="4634850" y="1018725"/>
            <a:chExt cx="4197438" cy="3683900"/>
          </a:xfrm>
        </p:grpSpPr>
        <p:sp>
          <p:nvSpPr>
            <p:cNvPr id="669" name="Google Shape;669;g36a8a0962f5_0_151"/>
            <p:cNvSpPr/>
            <p:nvPr/>
          </p:nvSpPr>
          <p:spPr>
            <a:xfrm>
              <a:off x="4634850" y="1018725"/>
              <a:ext cx="985800" cy="985800"/>
            </a:xfrm>
            <a:prstGeom prst="ellipse">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u="none" cap="none" strike="noStrike">
                  <a:solidFill>
                    <a:srgbClr val="FFFFFF"/>
                  </a:solidFill>
                  <a:latin typeface="Roboto"/>
                  <a:ea typeface="Roboto"/>
                  <a:cs typeface="Roboto"/>
                  <a:sym typeface="Roboto"/>
                </a:rPr>
                <a:t>Client</a:t>
              </a:r>
              <a:endParaRPr i="0" u="none" cap="none" strike="noStrike">
                <a:solidFill>
                  <a:srgbClr val="FFFFFF"/>
                </a:solidFill>
                <a:latin typeface="Roboto"/>
                <a:ea typeface="Roboto"/>
                <a:cs typeface="Roboto"/>
                <a:sym typeface="Roboto"/>
              </a:endParaRPr>
            </a:p>
          </p:txBody>
        </p:sp>
        <p:sp>
          <p:nvSpPr>
            <p:cNvPr id="670" name="Google Shape;670;g36a8a0962f5_0_151"/>
            <p:cNvSpPr/>
            <p:nvPr/>
          </p:nvSpPr>
          <p:spPr>
            <a:xfrm>
              <a:off x="7846488" y="1018725"/>
              <a:ext cx="985800" cy="985800"/>
            </a:xfrm>
            <a:prstGeom prst="ellipse">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u="none" cap="none" strike="noStrike">
                  <a:solidFill>
                    <a:srgbClr val="FFFFFF"/>
                  </a:solidFill>
                  <a:latin typeface="Roboto"/>
                  <a:ea typeface="Roboto"/>
                  <a:cs typeface="Roboto"/>
                  <a:sym typeface="Roboto"/>
                </a:rPr>
                <a:t>Client</a:t>
              </a:r>
              <a:endParaRPr i="0" u="none" cap="none" strike="noStrike">
                <a:solidFill>
                  <a:srgbClr val="FFFFFF"/>
                </a:solidFill>
                <a:latin typeface="Roboto"/>
                <a:ea typeface="Roboto"/>
                <a:cs typeface="Roboto"/>
                <a:sym typeface="Roboto"/>
              </a:endParaRPr>
            </a:p>
          </p:txBody>
        </p:sp>
        <p:sp>
          <p:nvSpPr>
            <p:cNvPr id="671" name="Google Shape;671;g36a8a0962f5_0_151"/>
            <p:cNvSpPr/>
            <p:nvPr/>
          </p:nvSpPr>
          <p:spPr>
            <a:xfrm>
              <a:off x="4639625" y="3716825"/>
              <a:ext cx="985800" cy="985800"/>
            </a:xfrm>
            <a:prstGeom prst="ellipse">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u="none" cap="none" strike="noStrike">
                  <a:solidFill>
                    <a:srgbClr val="FFFFFF"/>
                  </a:solidFill>
                  <a:latin typeface="Roboto"/>
                  <a:ea typeface="Roboto"/>
                  <a:cs typeface="Roboto"/>
                  <a:sym typeface="Roboto"/>
                </a:rPr>
                <a:t>Client</a:t>
              </a:r>
              <a:endParaRPr i="0" u="none" cap="none" strike="noStrike">
                <a:solidFill>
                  <a:srgbClr val="FFFFFF"/>
                </a:solidFill>
                <a:latin typeface="Roboto"/>
                <a:ea typeface="Roboto"/>
                <a:cs typeface="Roboto"/>
                <a:sym typeface="Roboto"/>
              </a:endParaRPr>
            </a:p>
          </p:txBody>
        </p:sp>
        <p:sp>
          <p:nvSpPr>
            <p:cNvPr id="672" name="Google Shape;672;g36a8a0962f5_0_151"/>
            <p:cNvSpPr/>
            <p:nvPr/>
          </p:nvSpPr>
          <p:spPr>
            <a:xfrm>
              <a:off x="7841725" y="3716825"/>
              <a:ext cx="985800" cy="985800"/>
            </a:xfrm>
            <a:prstGeom prst="ellipse">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u="none" cap="none" strike="noStrike">
                  <a:solidFill>
                    <a:srgbClr val="FFFFFF"/>
                  </a:solidFill>
                  <a:latin typeface="Roboto"/>
                  <a:ea typeface="Roboto"/>
                  <a:cs typeface="Roboto"/>
                  <a:sym typeface="Roboto"/>
                </a:rPr>
                <a:t>Client</a:t>
              </a:r>
              <a:endParaRPr i="0" u="none" cap="none" strike="noStrike">
                <a:solidFill>
                  <a:srgbClr val="FFFFFF"/>
                </a:solidFill>
                <a:latin typeface="Roboto"/>
                <a:ea typeface="Roboto"/>
                <a:cs typeface="Roboto"/>
                <a:sym typeface="Roboto"/>
              </a:endParaRPr>
            </a:p>
          </p:txBody>
        </p:sp>
        <p:sp>
          <p:nvSpPr>
            <p:cNvPr id="673" name="Google Shape;673;g36a8a0962f5_0_151"/>
            <p:cNvSpPr/>
            <p:nvPr/>
          </p:nvSpPr>
          <p:spPr>
            <a:xfrm>
              <a:off x="5944125" y="2243875"/>
              <a:ext cx="1578900" cy="1233600"/>
            </a:xfrm>
            <a:prstGeom prst="ellipse">
              <a:avLst/>
            </a:prstGeom>
            <a:solidFill>
              <a:srgbClr val="38761D"/>
            </a:solidFill>
            <a:ln cap="flat" cmpd="sng" w="952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Server</a:t>
              </a:r>
              <a:endParaRPr i="0" sz="1500" u="none" cap="none" strike="noStrike">
                <a:solidFill>
                  <a:srgbClr val="FFFFFF"/>
                </a:solidFill>
                <a:latin typeface="Roboto"/>
                <a:ea typeface="Roboto"/>
                <a:cs typeface="Roboto"/>
                <a:sym typeface="Roboto"/>
              </a:endParaRPr>
            </a:p>
          </p:txBody>
        </p:sp>
        <p:cxnSp>
          <p:nvCxnSpPr>
            <p:cNvPr id="674" name="Google Shape;674;g36a8a0962f5_0_151"/>
            <p:cNvCxnSpPr>
              <a:stCxn id="669" idx="5"/>
              <a:endCxn id="673" idx="1"/>
            </p:cNvCxnSpPr>
            <p:nvPr/>
          </p:nvCxnSpPr>
          <p:spPr>
            <a:xfrm>
              <a:off x="5476283" y="1860158"/>
              <a:ext cx="699000" cy="564300"/>
            </a:xfrm>
            <a:prstGeom prst="straightConnector1">
              <a:avLst/>
            </a:prstGeom>
            <a:noFill/>
            <a:ln cap="flat" cmpd="sng" w="38100">
              <a:solidFill>
                <a:schemeClr val="dk2"/>
              </a:solidFill>
              <a:prstDash val="solid"/>
              <a:round/>
              <a:headEnd len="med" w="med" type="triangle"/>
              <a:tailEnd len="med" w="med" type="triangle"/>
            </a:ln>
          </p:spPr>
        </p:cxnSp>
        <p:cxnSp>
          <p:nvCxnSpPr>
            <p:cNvPr id="675" name="Google Shape;675;g36a8a0962f5_0_151"/>
            <p:cNvCxnSpPr>
              <a:stCxn id="670" idx="3"/>
              <a:endCxn id="673" idx="7"/>
            </p:cNvCxnSpPr>
            <p:nvPr/>
          </p:nvCxnSpPr>
          <p:spPr>
            <a:xfrm flipH="1">
              <a:off x="7291855" y="1860158"/>
              <a:ext cx="699000" cy="564300"/>
            </a:xfrm>
            <a:prstGeom prst="straightConnector1">
              <a:avLst/>
            </a:prstGeom>
            <a:noFill/>
            <a:ln cap="flat" cmpd="sng" w="38100">
              <a:solidFill>
                <a:schemeClr val="dk2"/>
              </a:solidFill>
              <a:prstDash val="solid"/>
              <a:round/>
              <a:headEnd len="med" w="med" type="triangle"/>
              <a:tailEnd len="med" w="med" type="triangle"/>
            </a:ln>
          </p:spPr>
        </p:cxnSp>
        <p:cxnSp>
          <p:nvCxnSpPr>
            <p:cNvPr id="676" name="Google Shape;676;g36a8a0962f5_0_151"/>
            <p:cNvCxnSpPr>
              <a:stCxn id="672" idx="1"/>
              <a:endCxn id="673" idx="5"/>
            </p:cNvCxnSpPr>
            <p:nvPr/>
          </p:nvCxnSpPr>
          <p:spPr>
            <a:xfrm rot="10800000">
              <a:off x="7291892" y="3296892"/>
              <a:ext cx="694200" cy="564300"/>
            </a:xfrm>
            <a:prstGeom prst="straightConnector1">
              <a:avLst/>
            </a:prstGeom>
            <a:noFill/>
            <a:ln cap="flat" cmpd="sng" w="38100">
              <a:solidFill>
                <a:schemeClr val="dk2"/>
              </a:solidFill>
              <a:prstDash val="solid"/>
              <a:round/>
              <a:headEnd len="med" w="med" type="triangle"/>
              <a:tailEnd len="med" w="med" type="triangle"/>
            </a:ln>
          </p:spPr>
        </p:cxnSp>
        <p:cxnSp>
          <p:nvCxnSpPr>
            <p:cNvPr id="677" name="Google Shape;677;g36a8a0962f5_0_151"/>
            <p:cNvCxnSpPr>
              <a:stCxn id="671" idx="7"/>
              <a:endCxn id="673" idx="3"/>
            </p:cNvCxnSpPr>
            <p:nvPr/>
          </p:nvCxnSpPr>
          <p:spPr>
            <a:xfrm flipH="1" rot="10800000">
              <a:off x="5481058" y="3296892"/>
              <a:ext cx="694200" cy="564300"/>
            </a:xfrm>
            <a:prstGeom prst="straightConnector1">
              <a:avLst/>
            </a:prstGeom>
            <a:noFill/>
            <a:ln cap="flat" cmpd="sng" w="38100">
              <a:solidFill>
                <a:schemeClr val="dk2"/>
              </a:solidFill>
              <a:prstDash val="solid"/>
              <a:round/>
              <a:headEnd len="med" w="med" type="triangle"/>
              <a:tailEnd len="med" w="med" type="triangle"/>
            </a:ln>
          </p:spPr>
        </p:cxnSp>
      </p:grpSp>
      <p:sp>
        <p:nvSpPr>
          <p:cNvPr id="678" name="Google Shape;678;g36a8a0962f5_0_151"/>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Connections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
          <p:cNvSpPr txBox="1"/>
          <p:nvPr>
            <p:ph idx="1" type="body"/>
          </p:nvPr>
        </p:nvSpPr>
        <p:spPr>
          <a:xfrm>
            <a:off x="4812375" y="402200"/>
            <a:ext cx="4038000" cy="42609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Transmission Delay</a:t>
            </a:r>
            <a:endParaRPr b="1">
              <a:solidFill>
                <a:schemeClr val="accent3"/>
              </a:solidFill>
              <a:latin typeface="Roboto"/>
              <a:ea typeface="Roboto"/>
              <a:cs typeface="Roboto"/>
              <a:sym typeface="Roboto"/>
            </a:endParaRPr>
          </a:p>
          <a:p>
            <a:pPr indent="-342900" lvl="0" marL="457200" rtl="0" algn="l">
              <a:lnSpc>
                <a:spcPct val="115000"/>
              </a:lnSpc>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Propagation Delay</a:t>
            </a:r>
            <a:endParaRPr b="1">
              <a:solidFill>
                <a:schemeClr val="accent3"/>
              </a:solidFill>
              <a:latin typeface="Roboto"/>
              <a:ea typeface="Roboto"/>
              <a:cs typeface="Roboto"/>
              <a:sym typeface="Roboto"/>
            </a:endParaRPr>
          </a:p>
          <a:p>
            <a:pPr indent="-342900" lvl="0" marL="457200" rtl="0" algn="l">
              <a:lnSpc>
                <a:spcPct val="115000"/>
              </a:lnSpc>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Bandwidth Delay</a:t>
            </a:r>
            <a:endParaRPr b="1">
              <a:solidFill>
                <a:schemeClr val="accent3"/>
              </a:solidFill>
              <a:latin typeface="Roboto"/>
              <a:ea typeface="Roboto"/>
              <a:cs typeface="Roboto"/>
              <a:sym typeface="Roboto"/>
            </a:endParaRPr>
          </a:p>
          <a:p>
            <a:pPr indent="-342900" lvl="0" marL="457200" rtl="0" algn="l">
              <a:lnSpc>
                <a:spcPct val="115000"/>
              </a:lnSpc>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Queueing Delay</a:t>
            </a:r>
            <a:endParaRPr b="1">
              <a:solidFill>
                <a:schemeClr val="accent3"/>
              </a:solidFill>
              <a:latin typeface="Roboto"/>
              <a:ea typeface="Roboto"/>
              <a:cs typeface="Roboto"/>
              <a:sym typeface="Roboto"/>
            </a:endParaRPr>
          </a:p>
          <a:p>
            <a:pPr indent="-342900" lvl="0" marL="457200" rtl="0" algn="l">
              <a:lnSpc>
                <a:spcPct val="115000"/>
              </a:lnSpc>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Burstiness and Queues</a:t>
            </a:r>
            <a:endParaRPr b="1">
              <a:solidFill>
                <a:schemeClr val="accent3"/>
              </a:solidFill>
              <a:latin typeface="Roboto"/>
              <a:ea typeface="Roboto"/>
              <a:cs typeface="Roboto"/>
              <a:sym typeface="Roboto"/>
            </a:endParaRPr>
          </a:p>
          <a:p>
            <a:pPr indent="-342900" lvl="0" marL="457200" rtl="0" algn="l">
              <a:lnSpc>
                <a:spcPct val="115000"/>
              </a:lnSpc>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End-to-End Delay</a:t>
            </a:r>
            <a:endParaRPr b="1">
              <a:solidFill>
                <a:schemeClr val="accent3"/>
              </a:solidFill>
              <a:latin typeface="Roboto"/>
              <a:ea typeface="Roboto"/>
              <a:cs typeface="Roboto"/>
              <a:sym typeface="Roboto"/>
            </a:endParaRPr>
          </a:p>
          <a:p>
            <a:pPr indent="-342900" lvl="0" marL="457200" rtl="0" algn="l">
              <a:lnSpc>
                <a:spcPct val="115000"/>
              </a:lnSpc>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Round Trip Time (RTT)</a:t>
            </a:r>
            <a:endParaRPr b="1">
              <a:solidFill>
                <a:schemeClr val="accent3"/>
              </a:solidFill>
              <a:latin typeface="Roboto"/>
              <a:ea typeface="Roboto"/>
              <a:cs typeface="Roboto"/>
              <a:sym typeface="Roboto"/>
            </a:endParaRPr>
          </a:p>
        </p:txBody>
      </p:sp>
      <p:sp>
        <p:nvSpPr>
          <p:cNvPr id="170" name="Google Shape;170;p3"/>
          <p:cNvSpPr txBox="1"/>
          <p:nvPr>
            <p:ph type="title"/>
          </p:nvPr>
        </p:nvSpPr>
        <p:spPr>
          <a:xfrm>
            <a:off x="177925" y="2003300"/>
            <a:ext cx="4038000" cy="203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Delays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36a8a0962f5_0_777"/>
          <p:cNvSpPr txBox="1"/>
          <p:nvPr>
            <p:ph idx="1" type="body"/>
          </p:nvPr>
        </p:nvSpPr>
        <p:spPr>
          <a:xfrm>
            <a:off x="178775" y="419775"/>
            <a:ext cx="5211600" cy="3416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rgbClr val="0C343D"/>
              </a:buClr>
              <a:buSzPts val="2000"/>
              <a:buFont typeface="Roboto"/>
              <a:buChar char="●"/>
            </a:pPr>
            <a:r>
              <a:rPr lang="en" sz="2000">
                <a:solidFill>
                  <a:srgbClr val="0C343D"/>
                </a:solidFill>
                <a:latin typeface="Roboto"/>
                <a:ea typeface="Roboto"/>
                <a:cs typeface="Roboto"/>
                <a:sym typeface="Roboto"/>
              </a:rPr>
              <a:t>Hosts have addresses</a:t>
            </a:r>
            <a:endParaRPr sz="2000">
              <a:solidFill>
                <a:srgbClr val="0C343D"/>
              </a:solidFill>
              <a:latin typeface="Roboto"/>
              <a:ea typeface="Roboto"/>
              <a:cs typeface="Roboto"/>
              <a:sym typeface="Roboto"/>
            </a:endParaRPr>
          </a:p>
          <a:p>
            <a:pPr indent="-355600" lvl="1" marL="914400" marR="0" rtl="0" algn="l">
              <a:lnSpc>
                <a:spcPct val="115000"/>
              </a:lnSpc>
              <a:spcBef>
                <a:spcPts val="0"/>
              </a:spcBef>
              <a:spcAft>
                <a:spcPts val="0"/>
              </a:spcAft>
              <a:buClr>
                <a:srgbClr val="0C343D"/>
              </a:buClr>
              <a:buSzPts val="2000"/>
              <a:buFont typeface="Roboto"/>
              <a:buChar char="○"/>
            </a:pPr>
            <a:r>
              <a:rPr lang="en" sz="2000">
                <a:solidFill>
                  <a:srgbClr val="0C343D"/>
                </a:solidFill>
                <a:latin typeface="Roboto"/>
                <a:ea typeface="Roboto"/>
                <a:cs typeface="Roboto"/>
                <a:sym typeface="Roboto"/>
              </a:rPr>
              <a:t>Unique identifier (just like a street address)</a:t>
            </a:r>
            <a:endParaRPr sz="2000">
              <a:solidFill>
                <a:srgbClr val="0C343D"/>
              </a:solidFill>
              <a:latin typeface="Roboto"/>
              <a:ea typeface="Roboto"/>
              <a:cs typeface="Roboto"/>
              <a:sym typeface="Roboto"/>
            </a:endParaRPr>
          </a:p>
          <a:p>
            <a:pPr indent="-355600" lvl="0" marL="457200" marR="0" rtl="0" algn="l">
              <a:lnSpc>
                <a:spcPct val="115000"/>
              </a:lnSpc>
              <a:spcBef>
                <a:spcPts val="0"/>
              </a:spcBef>
              <a:spcAft>
                <a:spcPts val="0"/>
              </a:spcAft>
              <a:buClr>
                <a:srgbClr val="0C343D"/>
              </a:buClr>
              <a:buSzPts val="2000"/>
              <a:buFont typeface="Roboto"/>
              <a:buChar char="●"/>
            </a:pPr>
            <a:r>
              <a:rPr lang="en" sz="2000">
                <a:solidFill>
                  <a:srgbClr val="0C343D"/>
                </a:solidFill>
                <a:latin typeface="Roboto"/>
                <a:ea typeface="Roboto"/>
                <a:cs typeface="Roboto"/>
                <a:sym typeface="Roboto"/>
              </a:rPr>
              <a:t>Clients (different users) find servers with their addresses</a:t>
            </a:r>
            <a:endParaRPr sz="2000">
              <a:solidFill>
                <a:srgbClr val="0C343D"/>
              </a:solidFill>
              <a:latin typeface="Roboto"/>
              <a:ea typeface="Roboto"/>
              <a:cs typeface="Roboto"/>
              <a:sym typeface="Roboto"/>
            </a:endParaRPr>
          </a:p>
          <a:p>
            <a:pPr indent="-355600" lvl="1" marL="914400" marR="0" rtl="0" algn="l">
              <a:lnSpc>
                <a:spcPct val="115000"/>
              </a:lnSpc>
              <a:spcBef>
                <a:spcPts val="0"/>
              </a:spcBef>
              <a:spcAft>
                <a:spcPts val="0"/>
              </a:spcAft>
              <a:buClr>
                <a:srgbClr val="0C343D"/>
              </a:buClr>
              <a:buSzPts val="2000"/>
              <a:buFont typeface="Roboto"/>
              <a:buChar char="○"/>
            </a:pPr>
            <a:r>
              <a:rPr lang="en" sz="2000">
                <a:solidFill>
                  <a:srgbClr val="0C343D"/>
                </a:solidFill>
                <a:latin typeface="Roboto"/>
                <a:ea typeface="Roboto"/>
                <a:cs typeface="Roboto"/>
                <a:sym typeface="Roboto"/>
              </a:rPr>
              <a:t>Servers send data back with the client address</a:t>
            </a:r>
            <a:endParaRPr sz="2000">
              <a:solidFill>
                <a:srgbClr val="0C343D"/>
              </a:solidFill>
              <a:latin typeface="Roboto"/>
              <a:ea typeface="Roboto"/>
              <a:cs typeface="Roboto"/>
              <a:sym typeface="Roboto"/>
            </a:endParaRPr>
          </a:p>
          <a:p>
            <a:pPr indent="-355600" lvl="0" marL="457200" marR="0" rtl="0" algn="l">
              <a:lnSpc>
                <a:spcPct val="115000"/>
              </a:lnSpc>
              <a:spcBef>
                <a:spcPts val="0"/>
              </a:spcBef>
              <a:spcAft>
                <a:spcPts val="0"/>
              </a:spcAft>
              <a:buClr>
                <a:srgbClr val="0C343D"/>
              </a:buClr>
              <a:buSzPts val="2000"/>
              <a:buFont typeface="Roboto"/>
              <a:buChar char="●"/>
            </a:pPr>
            <a:r>
              <a:rPr lang="en" sz="2000">
                <a:solidFill>
                  <a:srgbClr val="0C343D"/>
                </a:solidFill>
                <a:latin typeface="Roboto"/>
                <a:ea typeface="Roboto"/>
                <a:cs typeface="Roboto"/>
                <a:sym typeface="Roboto"/>
              </a:rPr>
              <a:t>Example addresses ➔</a:t>
            </a:r>
            <a:endParaRPr sz="2000">
              <a:solidFill>
                <a:srgbClr val="0C343D"/>
              </a:solidFill>
              <a:latin typeface="Roboto"/>
              <a:ea typeface="Roboto"/>
              <a:cs typeface="Roboto"/>
              <a:sym typeface="Roboto"/>
            </a:endParaRPr>
          </a:p>
        </p:txBody>
      </p:sp>
      <p:grpSp>
        <p:nvGrpSpPr>
          <p:cNvPr id="684" name="Google Shape;684;g36a8a0962f5_0_777"/>
          <p:cNvGrpSpPr/>
          <p:nvPr/>
        </p:nvGrpSpPr>
        <p:grpSpPr>
          <a:xfrm>
            <a:off x="5086763" y="785087"/>
            <a:ext cx="3914531" cy="3600644"/>
            <a:chOff x="4634850" y="1018725"/>
            <a:chExt cx="4197438" cy="3683900"/>
          </a:xfrm>
        </p:grpSpPr>
        <p:sp>
          <p:nvSpPr>
            <p:cNvPr id="685" name="Google Shape;685;g36a8a0962f5_0_777"/>
            <p:cNvSpPr/>
            <p:nvPr/>
          </p:nvSpPr>
          <p:spPr>
            <a:xfrm>
              <a:off x="4634850" y="1018725"/>
              <a:ext cx="985800" cy="985800"/>
            </a:xfrm>
            <a:prstGeom prst="ellipse">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u="none" cap="none" strike="noStrike">
                  <a:solidFill>
                    <a:srgbClr val="FFFFFF"/>
                  </a:solidFill>
                  <a:latin typeface="Roboto"/>
                  <a:ea typeface="Roboto"/>
                  <a:cs typeface="Roboto"/>
                  <a:sym typeface="Roboto"/>
                </a:rPr>
                <a:t>Client</a:t>
              </a:r>
              <a:endParaRPr i="0" u="none" cap="none" strike="noStrike">
                <a:solidFill>
                  <a:srgbClr val="FFFFFF"/>
                </a:solidFill>
                <a:latin typeface="Roboto"/>
                <a:ea typeface="Roboto"/>
                <a:cs typeface="Roboto"/>
                <a:sym typeface="Roboto"/>
              </a:endParaRPr>
            </a:p>
          </p:txBody>
        </p:sp>
        <p:sp>
          <p:nvSpPr>
            <p:cNvPr id="686" name="Google Shape;686;g36a8a0962f5_0_777"/>
            <p:cNvSpPr/>
            <p:nvPr/>
          </p:nvSpPr>
          <p:spPr>
            <a:xfrm>
              <a:off x="7846488" y="1018725"/>
              <a:ext cx="985800" cy="985800"/>
            </a:xfrm>
            <a:prstGeom prst="ellipse">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u="none" cap="none" strike="noStrike">
                  <a:solidFill>
                    <a:srgbClr val="FFFFFF"/>
                  </a:solidFill>
                  <a:latin typeface="Roboto"/>
                  <a:ea typeface="Roboto"/>
                  <a:cs typeface="Roboto"/>
                  <a:sym typeface="Roboto"/>
                </a:rPr>
                <a:t>Client</a:t>
              </a:r>
              <a:endParaRPr i="0" u="none" cap="none" strike="noStrike">
                <a:solidFill>
                  <a:srgbClr val="FFFFFF"/>
                </a:solidFill>
                <a:latin typeface="Roboto"/>
                <a:ea typeface="Roboto"/>
                <a:cs typeface="Roboto"/>
                <a:sym typeface="Roboto"/>
              </a:endParaRPr>
            </a:p>
          </p:txBody>
        </p:sp>
        <p:sp>
          <p:nvSpPr>
            <p:cNvPr id="687" name="Google Shape;687;g36a8a0962f5_0_777"/>
            <p:cNvSpPr/>
            <p:nvPr/>
          </p:nvSpPr>
          <p:spPr>
            <a:xfrm>
              <a:off x="4639625" y="3716825"/>
              <a:ext cx="985800" cy="985800"/>
            </a:xfrm>
            <a:prstGeom prst="ellipse">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u="none" cap="none" strike="noStrike">
                  <a:solidFill>
                    <a:srgbClr val="FFFFFF"/>
                  </a:solidFill>
                  <a:latin typeface="Roboto"/>
                  <a:ea typeface="Roboto"/>
                  <a:cs typeface="Roboto"/>
                  <a:sym typeface="Roboto"/>
                </a:rPr>
                <a:t>Client</a:t>
              </a:r>
              <a:endParaRPr i="0" u="none" cap="none" strike="noStrike">
                <a:solidFill>
                  <a:srgbClr val="FFFFFF"/>
                </a:solidFill>
                <a:latin typeface="Roboto"/>
                <a:ea typeface="Roboto"/>
                <a:cs typeface="Roboto"/>
                <a:sym typeface="Roboto"/>
              </a:endParaRPr>
            </a:p>
          </p:txBody>
        </p:sp>
        <p:sp>
          <p:nvSpPr>
            <p:cNvPr id="688" name="Google Shape;688;g36a8a0962f5_0_777"/>
            <p:cNvSpPr/>
            <p:nvPr/>
          </p:nvSpPr>
          <p:spPr>
            <a:xfrm>
              <a:off x="7841725" y="3716825"/>
              <a:ext cx="985800" cy="985800"/>
            </a:xfrm>
            <a:prstGeom prst="ellipse">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u="none" cap="none" strike="noStrike">
                  <a:solidFill>
                    <a:srgbClr val="FFFFFF"/>
                  </a:solidFill>
                  <a:latin typeface="Roboto"/>
                  <a:ea typeface="Roboto"/>
                  <a:cs typeface="Roboto"/>
                  <a:sym typeface="Roboto"/>
                </a:rPr>
                <a:t>Client</a:t>
              </a:r>
              <a:endParaRPr i="0" u="none" cap="none" strike="noStrike">
                <a:solidFill>
                  <a:srgbClr val="FFFFFF"/>
                </a:solidFill>
                <a:latin typeface="Roboto"/>
                <a:ea typeface="Roboto"/>
                <a:cs typeface="Roboto"/>
                <a:sym typeface="Roboto"/>
              </a:endParaRPr>
            </a:p>
          </p:txBody>
        </p:sp>
        <p:sp>
          <p:nvSpPr>
            <p:cNvPr id="689" name="Google Shape;689;g36a8a0962f5_0_777"/>
            <p:cNvSpPr/>
            <p:nvPr/>
          </p:nvSpPr>
          <p:spPr>
            <a:xfrm>
              <a:off x="5944125" y="2243875"/>
              <a:ext cx="1578900" cy="1233600"/>
            </a:xfrm>
            <a:prstGeom prst="ellipse">
              <a:avLst/>
            </a:prstGeom>
            <a:solidFill>
              <a:srgbClr val="38761D"/>
            </a:solidFill>
            <a:ln cap="flat" cmpd="sng" w="952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Server</a:t>
              </a:r>
              <a:endParaRPr i="0" sz="1500" u="none" cap="none" strike="noStrike">
                <a:solidFill>
                  <a:srgbClr val="FFFFFF"/>
                </a:solidFill>
                <a:latin typeface="Roboto"/>
                <a:ea typeface="Roboto"/>
                <a:cs typeface="Roboto"/>
                <a:sym typeface="Roboto"/>
              </a:endParaRPr>
            </a:p>
          </p:txBody>
        </p:sp>
        <p:cxnSp>
          <p:nvCxnSpPr>
            <p:cNvPr id="690" name="Google Shape;690;g36a8a0962f5_0_777"/>
            <p:cNvCxnSpPr>
              <a:stCxn id="685" idx="5"/>
              <a:endCxn id="689" idx="1"/>
            </p:cNvCxnSpPr>
            <p:nvPr/>
          </p:nvCxnSpPr>
          <p:spPr>
            <a:xfrm>
              <a:off x="5476283" y="1860158"/>
              <a:ext cx="699000" cy="564300"/>
            </a:xfrm>
            <a:prstGeom prst="straightConnector1">
              <a:avLst/>
            </a:prstGeom>
            <a:noFill/>
            <a:ln cap="flat" cmpd="sng" w="38100">
              <a:solidFill>
                <a:schemeClr val="dk2"/>
              </a:solidFill>
              <a:prstDash val="solid"/>
              <a:round/>
              <a:headEnd len="med" w="med" type="triangle"/>
              <a:tailEnd len="med" w="med" type="triangle"/>
            </a:ln>
          </p:spPr>
        </p:cxnSp>
        <p:cxnSp>
          <p:nvCxnSpPr>
            <p:cNvPr id="691" name="Google Shape;691;g36a8a0962f5_0_777"/>
            <p:cNvCxnSpPr>
              <a:stCxn id="686" idx="3"/>
              <a:endCxn id="689" idx="7"/>
            </p:cNvCxnSpPr>
            <p:nvPr/>
          </p:nvCxnSpPr>
          <p:spPr>
            <a:xfrm flipH="1">
              <a:off x="7291855" y="1860158"/>
              <a:ext cx="699000" cy="564300"/>
            </a:xfrm>
            <a:prstGeom prst="straightConnector1">
              <a:avLst/>
            </a:prstGeom>
            <a:noFill/>
            <a:ln cap="flat" cmpd="sng" w="38100">
              <a:solidFill>
                <a:schemeClr val="dk2"/>
              </a:solidFill>
              <a:prstDash val="solid"/>
              <a:round/>
              <a:headEnd len="med" w="med" type="triangle"/>
              <a:tailEnd len="med" w="med" type="triangle"/>
            </a:ln>
          </p:spPr>
        </p:cxnSp>
        <p:cxnSp>
          <p:nvCxnSpPr>
            <p:cNvPr id="692" name="Google Shape;692;g36a8a0962f5_0_777"/>
            <p:cNvCxnSpPr>
              <a:stCxn id="688" idx="1"/>
              <a:endCxn id="689" idx="5"/>
            </p:cNvCxnSpPr>
            <p:nvPr/>
          </p:nvCxnSpPr>
          <p:spPr>
            <a:xfrm rot="10800000">
              <a:off x="7291892" y="3296892"/>
              <a:ext cx="694200" cy="564300"/>
            </a:xfrm>
            <a:prstGeom prst="straightConnector1">
              <a:avLst/>
            </a:prstGeom>
            <a:noFill/>
            <a:ln cap="flat" cmpd="sng" w="38100">
              <a:solidFill>
                <a:schemeClr val="dk2"/>
              </a:solidFill>
              <a:prstDash val="solid"/>
              <a:round/>
              <a:headEnd len="med" w="med" type="triangle"/>
              <a:tailEnd len="med" w="med" type="triangle"/>
            </a:ln>
          </p:spPr>
        </p:cxnSp>
        <p:cxnSp>
          <p:nvCxnSpPr>
            <p:cNvPr id="693" name="Google Shape;693;g36a8a0962f5_0_777"/>
            <p:cNvCxnSpPr>
              <a:stCxn id="687" idx="7"/>
              <a:endCxn id="689" idx="3"/>
            </p:cNvCxnSpPr>
            <p:nvPr/>
          </p:nvCxnSpPr>
          <p:spPr>
            <a:xfrm flipH="1" rot="10800000">
              <a:off x="5481058" y="3296892"/>
              <a:ext cx="694200" cy="564300"/>
            </a:xfrm>
            <a:prstGeom prst="straightConnector1">
              <a:avLst/>
            </a:prstGeom>
            <a:noFill/>
            <a:ln cap="flat" cmpd="sng" w="38100">
              <a:solidFill>
                <a:schemeClr val="dk2"/>
              </a:solidFill>
              <a:prstDash val="solid"/>
              <a:round/>
              <a:headEnd len="med" w="med" type="triangle"/>
              <a:tailEnd len="med" w="med" type="triangle"/>
            </a:ln>
          </p:spPr>
        </p:cxnSp>
      </p:grpSp>
      <p:sp>
        <p:nvSpPr>
          <p:cNvPr id="694" name="Google Shape;694;g36a8a0962f5_0_777"/>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Connections</a:t>
            </a:r>
            <a:endParaRPr/>
          </a:p>
        </p:txBody>
      </p:sp>
      <p:sp>
        <p:nvSpPr>
          <p:cNvPr id="695" name="Google Shape;695;g36a8a0962f5_0_777"/>
          <p:cNvSpPr txBox="1"/>
          <p:nvPr/>
        </p:nvSpPr>
        <p:spPr>
          <a:xfrm>
            <a:off x="623100" y="3862825"/>
            <a:ext cx="3571500" cy="522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800"/>
              <a:buFont typeface="Arial"/>
              <a:buNone/>
            </a:pPr>
            <a:r>
              <a:rPr i="1" lang="en" sz="2000" u="none" cap="none" strike="noStrike">
                <a:solidFill>
                  <a:srgbClr val="0C343D"/>
                </a:solidFill>
                <a:latin typeface="Roboto"/>
                <a:ea typeface="Roboto"/>
                <a:cs typeface="Roboto"/>
                <a:sym typeface="Roboto"/>
              </a:rPr>
              <a:t>Are addresses enough to make this work?</a:t>
            </a:r>
            <a:endParaRPr i="1" sz="2000" u="none" cap="none" strike="noStrike">
              <a:solidFill>
                <a:srgbClr val="0C343D"/>
              </a:solidFill>
              <a:latin typeface="Roboto"/>
              <a:ea typeface="Roboto"/>
              <a:cs typeface="Roboto"/>
              <a:sym typeface="Roboto"/>
            </a:endParaRPr>
          </a:p>
        </p:txBody>
      </p:sp>
      <p:sp>
        <p:nvSpPr>
          <p:cNvPr id="696" name="Google Shape;696;g36a8a0962f5_0_777"/>
          <p:cNvSpPr txBox="1"/>
          <p:nvPr/>
        </p:nvSpPr>
        <p:spPr>
          <a:xfrm>
            <a:off x="5128650" y="483125"/>
            <a:ext cx="894000" cy="5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C343D"/>
                </a:solidFill>
                <a:latin typeface="Arial"/>
                <a:ea typeface="Arial"/>
                <a:cs typeface="Arial"/>
                <a:sym typeface="Arial"/>
              </a:rPr>
              <a:t>1.2.3.4</a:t>
            </a:r>
            <a:endParaRPr b="0" i="0" sz="1500" u="none" cap="none" strike="noStrike">
              <a:solidFill>
                <a:srgbClr val="0C343D"/>
              </a:solidFill>
              <a:latin typeface="Arial"/>
              <a:ea typeface="Arial"/>
              <a:cs typeface="Arial"/>
              <a:sym typeface="Arial"/>
            </a:endParaRPr>
          </a:p>
        </p:txBody>
      </p:sp>
      <p:sp>
        <p:nvSpPr>
          <p:cNvPr id="697" name="Google Shape;697;g36a8a0962f5_0_777"/>
          <p:cNvSpPr txBox="1"/>
          <p:nvPr/>
        </p:nvSpPr>
        <p:spPr>
          <a:xfrm>
            <a:off x="8174500" y="483125"/>
            <a:ext cx="826800" cy="5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C343D"/>
                </a:solidFill>
                <a:latin typeface="Arial"/>
                <a:ea typeface="Arial"/>
                <a:cs typeface="Arial"/>
                <a:sym typeface="Arial"/>
              </a:rPr>
              <a:t>5.6.7.8</a:t>
            </a:r>
            <a:endParaRPr b="0" i="0" sz="1500" u="none" cap="none" strike="noStrike">
              <a:solidFill>
                <a:srgbClr val="0C343D"/>
              </a:solidFill>
              <a:latin typeface="Arial"/>
              <a:ea typeface="Arial"/>
              <a:cs typeface="Arial"/>
              <a:sym typeface="Arial"/>
            </a:endParaRPr>
          </a:p>
        </p:txBody>
      </p:sp>
      <p:sp>
        <p:nvSpPr>
          <p:cNvPr id="698" name="Google Shape;698;g36a8a0962f5_0_777"/>
          <p:cNvSpPr txBox="1"/>
          <p:nvPr/>
        </p:nvSpPr>
        <p:spPr>
          <a:xfrm>
            <a:off x="6425250" y="1663188"/>
            <a:ext cx="2160900" cy="56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C343D"/>
                </a:solidFill>
                <a:latin typeface="Arial"/>
                <a:ea typeface="Arial"/>
                <a:cs typeface="Arial"/>
                <a:sym typeface="Arial"/>
              </a:rPr>
              <a:t>10.20.30.40</a:t>
            </a:r>
            <a:endParaRPr b="0" i="0" sz="1500" u="none" cap="none" strike="noStrike">
              <a:solidFill>
                <a:srgbClr val="0C343D"/>
              </a:solidFill>
              <a:latin typeface="Arial"/>
              <a:ea typeface="Arial"/>
              <a:cs typeface="Arial"/>
              <a:sym typeface="Arial"/>
            </a:endParaRPr>
          </a:p>
        </p:txBody>
      </p:sp>
      <p:sp>
        <p:nvSpPr>
          <p:cNvPr id="699" name="Google Shape;699;g36a8a0962f5_0_777"/>
          <p:cNvSpPr txBox="1"/>
          <p:nvPr/>
        </p:nvSpPr>
        <p:spPr>
          <a:xfrm>
            <a:off x="4996650" y="3103225"/>
            <a:ext cx="1158000" cy="4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C343D"/>
                </a:solidFill>
                <a:latin typeface="Arial"/>
                <a:ea typeface="Arial"/>
                <a:cs typeface="Arial"/>
                <a:sym typeface="Arial"/>
              </a:rPr>
              <a:t>9.10.11.12</a:t>
            </a:r>
            <a:endParaRPr b="0" i="0" sz="1500" u="none" cap="none" strike="noStrike">
              <a:solidFill>
                <a:srgbClr val="0C343D"/>
              </a:solidFill>
              <a:latin typeface="Arial"/>
              <a:ea typeface="Arial"/>
              <a:cs typeface="Arial"/>
              <a:sym typeface="Arial"/>
            </a:endParaRPr>
          </a:p>
        </p:txBody>
      </p:sp>
      <p:sp>
        <p:nvSpPr>
          <p:cNvPr id="700" name="Google Shape;700;g36a8a0962f5_0_777"/>
          <p:cNvSpPr txBox="1"/>
          <p:nvPr/>
        </p:nvSpPr>
        <p:spPr>
          <a:xfrm>
            <a:off x="7914600" y="3103225"/>
            <a:ext cx="1229400" cy="42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C343D"/>
                </a:solidFill>
                <a:latin typeface="Arial"/>
                <a:ea typeface="Arial"/>
                <a:cs typeface="Arial"/>
                <a:sym typeface="Arial"/>
              </a:rPr>
              <a:t>13.14.15.16</a:t>
            </a:r>
            <a:endParaRPr b="0" i="0" sz="1500" u="none" cap="none" strike="noStrike">
              <a:solidFill>
                <a:srgbClr val="0C343D"/>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36a8a0962f5_0_189"/>
          <p:cNvSpPr/>
          <p:nvPr/>
        </p:nvSpPr>
        <p:spPr>
          <a:xfrm>
            <a:off x="5945700" y="1319400"/>
            <a:ext cx="2771400" cy="2025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C343D"/>
                </a:solidFill>
                <a:latin typeface="Roboto"/>
                <a:ea typeface="Roboto"/>
                <a:cs typeface="Roboto"/>
                <a:sym typeface="Roboto"/>
              </a:rPr>
              <a:t>Server 1 Machine (5.6.7.8)</a:t>
            </a:r>
            <a:endParaRPr b="1" i="0" sz="1500" u="none" cap="none" strike="noStrike">
              <a:solidFill>
                <a:srgbClr val="0C343D"/>
              </a:solidFill>
              <a:latin typeface="Roboto"/>
              <a:ea typeface="Roboto"/>
              <a:cs typeface="Roboto"/>
              <a:sym typeface="Roboto"/>
            </a:endParaRPr>
          </a:p>
        </p:txBody>
      </p:sp>
      <p:sp>
        <p:nvSpPr>
          <p:cNvPr id="706" name="Google Shape;706;g36a8a0962f5_0_189"/>
          <p:cNvSpPr/>
          <p:nvPr/>
        </p:nvSpPr>
        <p:spPr>
          <a:xfrm>
            <a:off x="5962950" y="1748850"/>
            <a:ext cx="1504500" cy="1443300"/>
          </a:xfrm>
          <a:prstGeom prst="ellipse">
            <a:avLst/>
          </a:prstGeom>
          <a:solidFill>
            <a:srgbClr val="38761D"/>
          </a:solidFill>
          <a:ln cap="flat" cmpd="sng" w="9525">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 sz="1800" u="none" cap="none" strike="noStrike">
                <a:solidFill>
                  <a:srgbClr val="FFFFFF"/>
                </a:solidFill>
                <a:latin typeface="Roboto"/>
                <a:ea typeface="Roboto"/>
                <a:cs typeface="Roboto"/>
                <a:sym typeface="Roboto"/>
              </a:rPr>
              <a:t>Server Process 1</a:t>
            </a:r>
            <a:endParaRPr i="0" sz="1800" u="none" cap="none" strike="noStrike">
              <a:solidFill>
                <a:srgbClr val="FFFFFF"/>
              </a:solidFill>
              <a:latin typeface="Roboto"/>
              <a:ea typeface="Roboto"/>
              <a:cs typeface="Roboto"/>
              <a:sym typeface="Roboto"/>
            </a:endParaRPr>
          </a:p>
        </p:txBody>
      </p:sp>
      <p:sp>
        <p:nvSpPr>
          <p:cNvPr id="707" name="Google Shape;707;g36a8a0962f5_0_189"/>
          <p:cNvSpPr/>
          <p:nvPr/>
        </p:nvSpPr>
        <p:spPr>
          <a:xfrm>
            <a:off x="1221300" y="1471800"/>
            <a:ext cx="2771400" cy="2903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C343D"/>
                </a:solidFill>
                <a:latin typeface="Roboto"/>
                <a:ea typeface="Roboto"/>
                <a:cs typeface="Roboto"/>
                <a:sym typeface="Roboto"/>
              </a:rPr>
              <a:t>Client 1 Machine (1.2.3.4)</a:t>
            </a:r>
            <a:endParaRPr b="1" i="0" sz="1500" u="none" cap="none" strike="noStrike">
              <a:solidFill>
                <a:srgbClr val="0C343D"/>
              </a:solidFill>
              <a:latin typeface="Roboto"/>
              <a:ea typeface="Roboto"/>
              <a:cs typeface="Roboto"/>
              <a:sym typeface="Roboto"/>
            </a:endParaRPr>
          </a:p>
        </p:txBody>
      </p:sp>
      <p:sp>
        <p:nvSpPr>
          <p:cNvPr id="708" name="Google Shape;708;g36a8a0962f5_0_189"/>
          <p:cNvSpPr/>
          <p:nvPr/>
        </p:nvSpPr>
        <p:spPr>
          <a:xfrm>
            <a:off x="2043300" y="2301650"/>
            <a:ext cx="1127400" cy="876900"/>
          </a:xfrm>
          <a:prstGeom prst="roundRect">
            <a:avLst>
              <a:gd fmla="val 16667" name="adj"/>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Process 1</a:t>
            </a:r>
            <a:endParaRPr i="0" sz="1500" u="none" cap="none" strike="noStrike">
              <a:solidFill>
                <a:srgbClr val="FFFFFF"/>
              </a:solidFill>
              <a:latin typeface="Roboto"/>
              <a:ea typeface="Roboto"/>
              <a:cs typeface="Roboto"/>
              <a:sym typeface="Roboto"/>
            </a:endParaRPr>
          </a:p>
        </p:txBody>
      </p:sp>
      <p:sp>
        <p:nvSpPr>
          <p:cNvPr id="709" name="Google Shape;709;g36a8a0962f5_0_189"/>
          <p:cNvSpPr/>
          <p:nvPr/>
        </p:nvSpPr>
        <p:spPr>
          <a:xfrm>
            <a:off x="2043300" y="3344550"/>
            <a:ext cx="1127400" cy="876900"/>
          </a:xfrm>
          <a:prstGeom prst="roundRect">
            <a:avLst>
              <a:gd fmla="val 16667" name="adj"/>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Process 2</a:t>
            </a:r>
            <a:endParaRPr i="0" sz="1500" u="none" cap="none" strike="noStrike">
              <a:solidFill>
                <a:srgbClr val="FFFFFF"/>
              </a:solidFill>
              <a:latin typeface="Roboto"/>
              <a:ea typeface="Roboto"/>
              <a:cs typeface="Roboto"/>
              <a:sym typeface="Roboto"/>
            </a:endParaRPr>
          </a:p>
        </p:txBody>
      </p:sp>
      <p:cxnSp>
        <p:nvCxnSpPr>
          <p:cNvPr id="710" name="Google Shape;710;g36a8a0962f5_0_189"/>
          <p:cNvCxnSpPr>
            <a:stCxn id="708" idx="3"/>
            <a:endCxn id="706" idx="2"/>
          </p:cNvCxnSpPr>
          <p:nvPr/>
        </p:nvCxnSpPr>
        <p:spPr>
          <a:xfrm flipH="1" rot="10800000">
            <a:off x="3170700" y="2470400"/>
            <a:ext cx="2792400" cy="269700"/>
          </a:xfrm>
          <a:prstGeom prst="straightConnector1">
            <a:avLst/>
          </a:prstGeom>
          <a:noFill/>
          <a:ln cap="flat" cmpd="sng" w="38100">
            <a:solidFill>
              <a:schemeClr val="dk2"/>
            </a:solidFill>
            <a:prstDash val="solid"/>
            <a:round/>
            <a:headEnd len="med" w="med" type="triangle"/>
            <a:tailEnd len="med" w="med" type="triangle"/>
          </a:ln>
        </p:spPr>
      </p:cxnSp>
      <p:cxnSp>
        <p:nvCxnSpPr>
          <p:cNvPr id="711" name="Google Shape;711;g36a8a0962f5_0_189"/>
          <p:cNvCxnSpPr>
            <a:stCxn id="709" idx="3"/>
            <a:endCxn id="706" idx="2"/>
          </p:cNvCxnSpPr>
          <p:nvPr/>
        </p:nvCxnSpPr>
        <p:spPr>
          <a:xfrm flipH="1" rot="10800000">
            <a:off x="3170700" y="2470500"/>
            <a:ext cx="2792400" cy="1312500"/>
          </a:xfrm>
          <a:prstGeom prst="straightConnector1">
            <a:avLst/>
          </a:prstGeom>
          <a:noFill/>
          <a:ln cap="flat" cmpd="sng" w="38100">
            <a:solidFill>
              <a:schemeClr val="dk2"/>
            </a:solidFill>
            <a:prstDash val="solid"/>
            <a:round/>
            <a:headEnd len="med" w="med" type="triangle"/>
            <a:tailEnd len="med" w="med" type="triangle"/>
          </a:ln>
        </p:spPr>
      </p:cxnSp>
      <p:sp>
        <p:nvSpPr>
          <p:cNvPr id="712" name="Google Shape;712;g36a8a0962f5_0_189"/>
          <p:cNvSpPr txBox="1"/>
          <p:nvPr/>
        </p:nvSpPr>
        <p:spPr>
          <a:xfrm>
            <a:off x="3611125" y="462900"/>
            <a:ext cx="5292000" cy="85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 sz="2000" u="none" cap="none" strike="noStrike">
                <a:solidFill>
                  <a:srgbClr val="0C343D"/>
                </a:solidFill>
                <a:latin typeface="Roboto"/>
                <a:ea typeface="Roboto"/>
                <a:cs typeface="Roboto"/>
                <a:sym typeface="Roboto"/>
              </a:rPr>
              <a:t>How does the client computer know which process (i.e. web browser) to deliver data to? </a:t>
            </a:r>
            <a:endParaRPr i="0" sz="2000" u="none" cap="none" strike="noStrike">
              <a:solidFill>
                <a:srgbClr val="0C343D"/>
              </a:solidFill>
              <a:latin typeface="Roboto"/>
              <a:ea typeface="Roboto"/>
              <a:cs typeface="Roboto"/>
              <a:sym typeface="Roboto"/>
            </a:endParaRPr>
          </a:p>
        </p:txBody>
      </p:sp>
      <p:sp>
        <p:nvSpPr>
          <p:cNvPr id="713" name="Google Shape;713;g36a8a0962f5_0_189"/>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Addresses aren’t enough</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36a8a0962f5_0_215"/>
          <p:cNvSpPr/>
          <p:nvPr/>
        </p:nvSpPr>
        <p:spPr>
          <a:xfrm>
            <a:off x="6566472" y="720552"/>
            <a:ext cx="2469300" cy="2003400"/>
          </a:xfrm>
          <a:prstGeom prst="ellipse">
            <a:avLst/>
          </a:prstGeom>
          <a:solidFill>
            <a:srgbClr val="38761D"/>
          </a:solid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 sz="1800" u="none" cap="none" strike="noStrike">
                <a:solidFill>
                  <a:srgbClr val="FFFFFF"/>
                </a:solidFill>
                <a:latin typeface="Roboto"/>
                <a:ea typeface="Roboto"/>
                <a:cs typeface="Roboto"/>
                <a:sym typeface="Roboto"/>
              </a:rPr>
              <a:t>Server Machine</a:t>
            </a:r>
            <a:endParaRPr i="0" sz="1800" u="none" cap="none" strike="noStrike">
              <a:solidFill>
                <a:srgbClr val="FFFFFF"/>
              </a:solidFill>
              <a:latin typeface="Roboto"/>
              <a:ea typeface="Roboto"/>
              <a:cs typeface="Roboto"/>
              <a:sym typeface="Roboto"/>
            </a:endParaRPr>
          </a:p>
        </p:txBody>
      </p:sp>
      <p:sp>
        <p:nvSpPr>
          <p:cNvPr id="719" name="Google Shape;719;g36a8a0962f5_0_215"/>
          <p:cNvSpPr/>
          <p:nvPr/>
        </p:nvSpPr>
        <p:spPr>
          <a:xfrm>
            <a:off x="4019375" y="826025"/>
            <a:ext cx="2227200" cy="3100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C343D"/>
                </a:solidFill>
                <a:latin typeface="Roboto"/>
                <a:ea typeface="Roboto"/>
                <a:cs typeface="Roboto"/>
                <a:sym typeface="Roboto"/>
              </a:rPr>
              <a:t>Client Machine (1.2.3.4)</a:t>
            </a:r>
            <a:endParaRPr b="1" i="0" sz="1500" u="none" cap="none" strike="noStrike">
              <a:solidFill>
                <a:srgbClr val="0C343D"/>
              </a:solidFill>
              <a:latin typeface="Roboto"/>
              <a:ea typeface="Roboto"/>
              <a:cs typeface="Roboto"/>
              <a:sym typeface="Roboto"/>
            </a:endParaRPr>
          </a:p>
        </p:txBody>
      </p:sp>
      <p:sp>
        <p:nvSpPr>
          <p:cNvPr id="720" name="Google Shape;720;g36a8a0962f5_0_215"/>
          <p:cNvSpPr/>
          <p:nvPr/>
        </p:nvSpPr>
        <p:spPr>
          <a:xfrm>
            <a:off x="4097672" y="1597425"/>
            <a:ext cx="1488300" cy="815100"/>
          </a:xfrm>
          <a:prstGeom prst="roundRect">
            <a:avLst>
              <a:gd fmla="val 16667" name="adj"/>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Process 1</a:t>
            </a:r>
            <a:endParaRPr i="0" sz="15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(Port 10000)</a:t>
            </a:r>
            <a:endParaRPr i="0" sz="1500" u="none" cap="none" strike="noStrike">
              <a:solidFill>
                <a:srgbClr val="FFFFFF"/>
              </a:solidFill>
              <a:latin typeface="Roboto"/>
              <a:ea typeface="Roboto"/>
              <a:cs typeface="Roboto"/>
              <a:sym typeface="Roboto"/>
            </a:endParaRPr>
          </a:p>
        </p:txBody>
      </p:sp>
      <p:sp>
        <p:nvSpPr>
          <p:cNvPr id="721" name="Google Shape;721;g36a8a0962f5_0_215"/>
          <p:cNvSpPr/>
          <p:nvPr/>
        </p:nvSpPr>
        <p:spPr>
          <a:xfrm>
            <a:off x="4097673" y="2850200"/>
            <a:ext cx="1488300" cy="815100"/>
          </a:xfrm>
          <a:prstGeom prst="roundRect">
            <a:avLst>
              <a:gd fmla="val 16667" name="adj"/>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Process 2</a:t>
            </a:r>
            <a:endParaRPr i="0" sz="15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(Port 20000)</a:t>
            </a:r>
            <a:endParaRPr i="0" sz="1500" u="none" cap="none" strike="noStrike">
              <a:solidFill>
                <a:srgbClr val="FFFFFF"/>
              </a:solidFill>
              <a:latin typeface="Roboto"/>
              <a:ea typeface="Roboto"/>
              <a:cs typeface="Roboto"/>
              <a:sym typeface="Roboto"/>
            </a:endParaRPr>
          </a:p>
        </p:txBody>
      </p:sp>
      <p:cxnSp>
        <p:nvCxnSpPr>
          <p:cNvPr id="722" name="Google Shape;722;g36a8a0962f5_0_215"/>
          <p:cNvCxnSpPr>
            <a:stCxn id="720" idx="3"/>
            <a:endCxn id="723" idx="1"/>
          </p:cNvCxnSpPr>
          <p:nvPr/>
        </p:nvCxnSpPr>
        <p:spPr>
          <a:xfrm flipH="1" rot="10800000">
            <a:off x="5585972" y="1827675"/>
            <a:ext cx="1576800" cy="177300"/>
          </a:xfrm>
          <a:prstGeom prst="straightConnector1">
            <a:avLst/>
          </a:prstGeom>
          <a:noFill/>
          <a:ln cap="flat" cmpd="sng" w="38100">
            <a:solidFill>
              <a:schemeClr val="dk2"/>
            </a:solidFill>
            <a:prstDash val="solid"/>
            <a:round/>
            <a:headEnd len="med" w="med" type="triangle"/>
            <a:tailEnd len="med" w="med" type="triangle"/>
          </a:ln>
        </p:spPr>
      </p:cxnSp>
      <p:sp>
        <p:nvSpPr>
          <p:cNvPr id="724" name="Google Shape;724;g36a8a0962f5_0_215"/>
          <p:cNvSpPr txBox="1"/>
          <p:nvPr/>
        </p:nvSpPr>
        <p:spPr>
          <a:xfrm>
            <a:off x="197375" y="445025"/>
            <a:ext cx="3654600" cy="3413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0C343D"/>
              </a:buClr>
              <a:buSzPts val="2000"/>
              <a:buFont typeface="Roboto"/>
              <a:buChar char="●"/>
            </a:pPr>
            <a:r>
              <a:rPr lang="en" sz="2000">
                <a:solidFill>
                  <a:srgbClr val="0C343D"/>
                </a:solidFill>
                <a:latin typeface="Roboto"/>
                <a:ea typeface="Roboto"/>
                <a:cs typeface="Roboto"/>
                <a:sym typeface="Roboto"/>
              </a:rPr>
              <a:t>Sockets are identified by unique IP:port pairs</a:t>
            </a:r>
            <a:endParaRPr sz="2000">
              <a:solidFill>
                <a:srgbClr val="0C343D"/>
              </a:solidFill>
              <a:latin typeface="Roboto"/>
              <a:ea typeface="Roboto"/>
              <a:cs typeface="Roboto"/>
              <a:sym typeface="Roboto"/>
            </a:endParaRPr>
          </a:p>
          <a:p>
            <a:pPr indent="-355600" lvl="0" marL="457200" rtl="0" algn="l">
              <a:spcBef>
                <a:spcPts val="0"/>
              </a:spcBef>
              <a:spcAft>
                <a:spcPts val="0"/>
              </a:spcAft>
              <a:buClr>
                <a:srgbClr val="0C343D"/>
              </a:buClr>
              <a:buSzPts val="2000"/>
              <a:buFont typeface="Roboto"/>
              <a:buChar char="●"/>
            </a:pPr>
            <a:r>
              <a:rPr lang="en" sz="2000">
                <a:solidFill>
                  <a:srgbClr val="0C343D"/>
                </a:solidFill>
                <a:latin typeface="Roboto"/>
                <a:ea typeface="Roboto"/>
                <a:cs typeface="Roboto"/>
                <a:sym typeface="Roboto"/>
              </a:rPr>
              <a:t>A port is a number that the OS associates with a socket when it is created</a:t>
            </a:r>
            <a:endParaRPr sz="2000">
              <a:solidFill>
                <a:srgbClr val="0C343D"/>
              </a:solidFill>
              <a:latin typeface="Roboto"/>
              <a:ea typeface="Roboto"/>
              <a:cs typeface="Roboto"/>
              <a:sym typeface="Roboto"/>
            </a:endParaRPr>
          </a:p>
          <a:p>
            <a:pPr indent="-355600" lvl="1" marL="914400" rtl="0" algn="l">
              <a:spcBef>
                <a:spcPts val="0"/>
              </a:spcBef>
              <a:spcAft>
                <a:spcPts val="0"/>
              </a:spcAft>
              <a:buClr>
                <a:srgbClr val="0C343D"/>
              </a:buClr>
              <a:buSzPts val="2000"/>
              <a:buFont typeface="Roboto"/>
              <a:buChar char="○"/>
            </a:pPr>
            <a:r>
              <a:rPr lang="en" sz="2000">
                <a:solidFill>
                  <a:srgbClr val="0C343D"/>
                </a:solidFill>
                <a:latin typeface="Roboto"/>
                <a:ea typeface="Roboto"/>
                <a:cs typeface="Roboto"/>
                <a:sym typeface="Roboto"/>
              </a:rPr>
              <a:t>i.e. sending to address “1.2.3.4:10000” would send data to the socket owned by Process 1</a:t>
            </a:r>
            <a:endParaRPr sz="2000">
              <a:solidFill>
                <a:srgbClr val="0C343D"/>
              </a:solidFill>
              <a:latin typeface="Roboto"/>
              <a:ea typeface="Roboto"/>
              <a:cs typeface="Roboto"/>
              <a:sym typeface="Roboto"/>
            </a:endParaRPr>
          </a:p>
        </p:txBody>
      </p:sp>
      <p:sp>
        <p:nvSpPr>
          <p:cNvPr id="723" name="Google Shape;723;g36a8a0962f5_0_215"/>
          <p:cNvSpPr/>
          <p:nvPr/>
        </p:nvSpPr>
        <p:spPr>
          <a:xfrm>
            <a:off x="7162875" y="1420175"/>
            <a:ext cx="1276500" cy="815100"/>
          </a:xfrm>
          <a:prstGeom prst="roundRect">
            <a:avLst>
              <a:gd fmla="val 16667" name="adj"/>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Process 1</a:t>
            </a:r>
            <a:endParaRPr i="0" sz="15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(Port 80)</a:t>
            </a:r>
            <a:endParaRPr i="0" sz="1500" u="none" cap="none" strike="noStrike">
              <a:solidFill>
                <a:srgbClr val="FFFFFF"/>
              </a:solidFill>
              <a:latin typeface="Roboto"/>
              <a:ea typeface="Roboto"/>
              <a:cs typeface="Roboto"/>
              <a:sym typeface="Roboto"/>
            </a:endParaRPr>
          </a:p>
        </p:txBody>
      </p:sp>
      <p:cxnSp>
        <p:nvCxnSpPr>
          <p:cNvPr id="725" name="Google Shape;725;g36a8a0962f5_0_215"/>
          <p:cNvCxnSpPr>
            <a:stCxn id="721" idx="3"/>
            <a:endCxn id="723" idx="2"/>
          </p:cNvCxnSpPr>
          <p:nvPr/>
        </p:nvCxnSpPr>
        <p:spPr>
          <a:xfrm flipH="1" rot="10800000">
            <a:off x="5585973" y="2235350"/>
            <a:ext cx="2215200" cy="1022400"/>
          </a:xfrm>
          <a:prstGeom prst="bentConnector2">
            <a:avLst/>
          </a:prstGeom>
          <a:noFill/>
          <a:ln cap="flat" cmpd="sng" w="38100">
            <a:solidFill>
              <a:schemeClr val="dk2"/>
            </a:solidFill>
            <a:prstDash val="solid"/>
            <a:round/>
            <a:headEnd len="med" w="med" type="triangle"/>
            <a:tailEnd len="med" w="med" type="triangle"/>
          </a:ln>
        </p:spPr>
      </p:cxnSp>
      <p:sp>
        <p:nvSpPr>
          <p:cNvPr id="726" name="Google Shape;726;g36a8a0962f5_0_215"/>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Ports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36a8a0962f5_0_764"/>
          <p:cNvSpPr txBox="1"/>
          <p:nvPr/>
        </p:nvSpPr>
        <p:spPr>
          <a:xfrm>
            <a:off x="197375" y="445025"/>
            <a:ext cx="3706800" cy="34134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Packets carry port number</a:t>
            </a:r>
            <a:endParaRPr i="0" sz="2000" u="none" cap="none" strike="noStrike">
              <a:solidFill>
                <a:srgbClr val="0C343D"/>
              </a:solidFill>
              <a:latin typeface="Roboto"/>
              <a:ea typeface="Roboto"/>
              <a:cs typeface="Roboto"/>
              <a:sym typeface="Roboto"/>
            </a:endParaRPr>
          </a:p>
          <a:p>
            <a:pPr indent="-355600" lvl="0" marL="457200" marR="0" rtl="0" algn="l">
              <a:lnSpc>
                <a:spcPct val="100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Servers listen on a port</a:t>
            </a:r>
            <a:endParaRPr i="0" sz="2000" u="none" cap="none" strike="noStrike">
              <a:solidFill>
                <a:srgbClr val="0C343D"/>
              </a:solidFill>
              <a:latin typeface="Roboto"/>
              <a:ea typeface="Roboto"/>
              <a:cs typeface="Roboto"/>
              <a:sym typeface="Roboto"/>
            </a:endParaRPr>
          </a:p>
          <a:p>
            <a:pPr indent="-355600" lvl="1" marL="914400" marR="0" rtl="0" algn="l">
              <a:lnSpc>
                <a:spcPct val="100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Which one depends on application</a:t>
            </a:r>
            <a:endParaRPr i="0" sz="2000" u="none" cap="none" strike="noStrike">
              <a:solidFill>
                <a:srgbClr val="0C343D"/>
              </a:solidFill>
              <a:latin typeface="Roboto"/>
              <a:ea typeface="Roboto"/>
              <a:cs typeface="Roboto"/>
              <a:sym typeface="Roboto"/>
            </a:endParaRPr>
          </a:p>
          <a:p>
            <a:pPr indent="-355600" lvl="1" marL="914400" marR="0" rtl="0" algn="l">
              <a:lnSpc>
                <a:spcPct val="100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HTTP: 80</a:t>
            </a:r>
            <a:endParaRPr i="0" sz="2000" u="none" cap="none" strike="noStrike">
              <a:solidFill>
                <a:srgbClr val="0C343D"/>
              </a:solidFill>
              <a:latin typeface="Roboto"/>
              <a:ea typeface="Roboto"/>
              <a:cs typeface="Roboto"/>
              <a:sym typeface="Roboto"/>
            </a:endParaRPr>
          </a:p>
          <a:p>
            <a:pPr indent="-355600" lvl="1" marL="914400" marR="0" rtl="0" algn="l">
              <a:lnSpc>
                <a:spcPct val="100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SSH: 22</a:t>
            </a:r>
            <a:endParaRPr i="0" sz="2000" u="none" cap="none" strike="noStrike">
              <a:solidFill>
                <a:srgbClr val="0C343D"/>
              </a:solidFill>
              <a:latin typeface="Roboto"/>
              <a:ea typeface="Roboto"/>
              <a:cs typeface="Roboto"/>
              <a:sym typeface="Roboto"/>
            </a:endParaRPr>
          </a:p>
          <a:p>
            <a:pPr indent="-355600" lvl="0" marL="457200" marR="0" rtl="0" algn="l">
              <a:lnSpc>
                <a:spcPct val="100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Client process connects to </a:t>
            </a:r>
            <a:endParaRPr i="0" sz="2000" u="none" cap="none" strike="noStrike">
              <a:solidFill>
                <a:srgbClr val="0C343D"/>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i="0" lang="en" sz="2000" u="none" cap="none" strike="noStrike">
                <a:solidFill>
                  <a:srgbClr val="0C343D"/>
                </a:solidFill>
                <a:latin typeface="Roboto"/>
                <a:ea typeface="Roboto"/>
                <a:cs typeface="Roboto"/>
                <a:sym typeface="Roboto"/>
              </a:rPr>
              <a:t> 	well known port</a:t>
            </a:r>
            <a:endParaRPr i="0" sz="2000" u="none" cap="none" strike="noStrike">
              <a:solidFill>
                <a:srgbClr val="0C343D"/>
              </a:solidFill>
              <a:latin typeface="Roboto"/>
              <a:ea typeface="Roboto"/>
              <a:cs typeface="Roboto"/>
              <a:sym typeface="Roboto"/>
            </a:endParaRPr>
          </a:p>
          <a:p>
            <a:pPr indent="-355600" lvl="0" marL="457200" marR="0" rtl="0" algn="l">
              <a:lnSpc>
                <a:spcPct val="100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Client also has a port</a:t>
            </a:r>
            <a:endParaRPr i="0" sz="2000" u="none" cap="none" strike="noStrike">
              <a:solidFill>
                <a:srgbClr val="0C343D"/>
              </a:solidFill>
              <a:latin typeface="Roboto"/>
              <a:ea typeface="Roboto"/>
              <a:cs typeface="Roboto"/>
              <a:sym typeface="Roboto"/>
            </a:endParaRPr>
          </a:p>
          <a:p>
            <a:pPr indent="-355600" lvl="1" marL="914400" marR="0" rtl="0" algn="l">
              <a:lnSpc>
                <a:spcPct val="100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Randomly assigned by OS</a:t>
            </a:r>
            <a:endParaRPr i="0" sz="2000" u="none" cap="none" strike="noStrike">
              <a:solidFill>
                <a:srgbClr val="0C343D"/>
              </a:solidFill>
              <a:latin typeface="Roboto"/>
              <a:ea typeface="Roboto"/>
              <a:cs typeface="Roboto"/>
              <a:sym typeface="Roboto"/>
            </a:endParaRPr>
          </a:p>
          <a:p>
            <a:pPr indent="-355600" lvl="1" marL="914400" marR="0" rtl="0" algn="l">
              <a:lnSpc>
                <a:spcPct val="100000"/>
              </a:lnSpc>
              <a:spcBef>
                <a:spcPts val="0"/>
              </a:spcBef>
              <a:spcAft>
                <a:spcPts val="0"/>
              </a:spcAft>
              <a:buClr>
                <a:srgbClr val="0C343D"/>
              </a:buClr>
              <a:buSzPts val="2000"/>
              <a:buFont typeface="Roboto"/>
              <a:buChar char="○"/>
            </a:pPr>
            <a:r>
              <a:rPr i="0" lang="en" sz="2000" u="none" cap="none" strike="noStrike">
                <a:solidFill>
                  <a:srgbClr val="0C343D"/>
                </a:solidFill>
                <a:latin typeface="Roboto"/>
                <a:ea typeface="Roboto"/>
                <a:cs typeface="Roboto"/>
                <a:sym typeface="Roboto"/>
              </a:rPr>
              <a:t>Used by OS to send data to correct process</a:t>
            </a:r>
            <a:endParaRPr i="0" sz="2000" u="none" cap="none" strike="noStrike">
              <a:solidFill>
                <a:srgbClr val="0C343D"/>
              </a:solidFill>
              <a:latin typeface="Roboto"/>
              <a:ea typeface="Roboto"/>
              <a:cs typeface="Roboto"/>
              <a:sym typeface="Roboto"/>
            </a:endParaRPr>
          </a:p>
        </p:txBody>
      </p:sp>
      <p:sp>
        <p:nvSpPr>
          <p:cNvPr id="732" name="Google Shape;732;g36a8a0962f5_0_764"/>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Ports</a:t>
            </a:r>
            <a:endParaRPr/>
          </a:p>
        </p:txBody>
      </p:sp>
      <p:sp>
        <p:nvSpPr>
          <p:cNvPr id="733" name="Google Shape;733;g36a8a0962f5_0_764"/>
          <p:cNvSpPr/>
          <p:nvPr/>
        </p:nvSpPr>
        <p:spPr>
          <a:xfrm>
            <a:off x="6566472" y="720552"/>
            <a:ext cx="2469300" cy="2003400"/>
          </a:xfrm>
          <a:prstGeom prst="ellipse">
            <a:avLst/>
          </a:prstGeom>
          <a:solidFill>
            <a:srgbClr val="38761D"/>
          </a:solid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0" lang="en" sz="1800" u="none" cap="none" strike="noStrike">
                <a:solidFill>
                  <a:srgbClr val="FFFFFF"/>
                </a:solidFill>
                <a:latin typeface="Roboto"/>
                <a:ea typeface="Roboto"/>
                <a:cs typeface="Roboto"/>
                <a:sym typeface="Roboto"/>
              </a:rPr>
              <a:t>Server Machine</a:t>
            </a:r>
            <a:endParaRPr i="0" sz="1800" u="none" cap="none" strike="noStrike">
              <a:solidFill>
                <a:srgbClr val="FFFFFF"/>
              </a:solidFill>
              <a:latin typeface="Roboto"/>
              <a:ea typeface="Roboto"/>
              <a:cs typeface="Roboto"/>
              <a:sym typeface="Roboto"/>
            </a:endParaRPr>
          </a:p>
        </p:txBody>
      </p:sp>
      <p:sp>
        <p:nvSpPr>
          <p:cNvPr id="734" name="Google Shape;734;g36a8a0962f5_0_764"/>
          <p:cNvSpPr/>
          <p:nvPr/>
        </p:nvSpPr>
        <p:spPr>
          <a:xfrm>
            <a:off x="4019375" y="826025"/>
            <a:ext cx="2227200" cy="3100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C343D"/>
                </a:solidFill>
                <a:latin typeface="Roboto"/>
                <a:ea typeface="Roboto"/>
                <a:cs typeface="Roboto"/>
                <a:sym typeface="Roboto"/>
              </a:rPr>
              <a:t>Client Machine (1.2.3.4)</a:t>
            </a:r>
            <a:endParaRPr b="1" i="0" sz="1500" u="none" cap="none" strike="noStrike">
              <a:solidFill>
                <a:srgbClr val="0C343D"/>
              </a:solidFill>
              <a:latin typeface="Roboto"/>
              <a:ea typeface="Roboto"/>
              <a:cs typeface="Roboto"/>
              <a:sym typeface="Roboto"/>
            </a:endParaRPr>
          </a:p>
        </p:txBody>
      </p:sp>
      <p:sp>
        <p:nvSpPr>
          <p:cNvPr id="735" name="Google Shape;735;g36a8a0962f5_0_764"/>
          <p:cNvSpPr/>
          <p:nvPr/>
        </p:nvSpPr>
        <p:spPr>
          <a:xfrm>
            <a:off x="4097672" y="1597425"/>
            <a:ext cx="1488300" cy="815100"/>
          </a:xfrm>
          <a:prstGeom prst="roundRect">
            <a:avLst>
              <a:gd fmla="val 16667" name="adj"/>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Process 1</a:t>
            </a:r>
            <a:endParaRPr i="0" sz="15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(Port 10000)</a:t>
            </a:r>
            <a:endParaRPr i="0" sz="1500" u="none" cap="none" strike="noStrike">
              <a:solidFill>
                <a:srgbClr val="FFFFFF"/>
              </a:solidFill>
              <a:latin typeface="Roboto"/>
              <a:ea typeface="Roboto"/>
              <a:cs typeface="Roboto"/>
              <a:sym typeface="Roboto"/>
            </a:endParaRPr>
          </a:p>
        </p:txBody>
      </p:sp>
      <p:sp>
        <p:nvSpPr>
          <p:cNvPr id="736" name="Google Shape;736;g36a8a0962f5_0_764"/>
          <p:cNvSpPr/>
          <p:nvPr/>
        </p:nvSpPr>
        <p:spPr>
          <a:xfrm>
            <a:off x="4097673" y="2850200"/>
            <a:ext cx="1488300" cy="815100"/>
          </a:xfrm>
          <a:prstGeom prst="roundRect">
            <a:avLst>
              <a:gd fmla="val 16667" name="adj"/>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Process 2</a:t>
            </a:r>
            <a:endParaRPr i="0" sz="15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(Port 20000)</a:t>
            </a:r>
            <a:endParaRPr i="0" sz="1500" u="none" cap="none" strike="noStrike">
              <a:solidFill>
                <a:srgbClr val="FFFFFF"/>
              </a:solidFill>
              <a:latin typeface="Roboto"/>
              <a:ea typeface="Roboto"/>
              <a:cs typeface="Roboto"/>
              <a:sym typeface="Roboto"/>
            </a:endParaRPr>
          </a:p>
        </p:txBody>
      </p:sp>
      <p:cxnSp>
        <p:nvCxnSpPr>
          <p:cNvPr id="737" name="Google Shape;737;g36a8a0962f5_0_764"/>
          <p:cNvCxnSpPr>
            <a:stCxn id="735" idx="3"/>
            <a:endCxn id="738" idx="1"/>
          </p:cNvCxnSpPr>
          <p:nvPr/>
        </p:nvCxnSpPr>
        <p:spPr>
          <a:xfrm flipH="1" rot="10800000">
            <a:off x="5585972" y="1827675"/>
            <a:ext cx="1576800" cy="177300"/>
          </a:xfrm>
          <a:prstGeom prst="straightConnector1">
            <a:avLst/>
          </a:prstGeom>
          <a:noFill/>
          <a:ln cap="flat" cmpd="sng" w="38100">
            <a:solidFill>
              <a:schemeClr val="dk2"/>
            </a:solidFill>
            <a:prstDash val="solid"/>
            <a:round/>
            <a:headEnd len="med" w="med" type="triangle"/>
            <a:tailEnd len="med" w="med" type="triangle"/>
          </a:ln>
        </p:spPr>
      </p:cxnSp>
      <p:sp>
        <p:nvSpPr>
          <p:cNvPr id="738" name="Google Shape;738;g36a8a0962f5_0_764"/>
          <p:cNvSpPr/>
          <p:nvPr/>
        </p:nvSpPr>
        <p:spPr>
          <a:xfrm>
            <a:off x="7162875" y="1420175"/>
            <a:ext cx="1276500" cy="815100"/>
          </a:xfrm>
          <a:prstGeom prst="roundRect">
            <a:avLst>
              <a:gd fmla="val 16667" name="adj"/>
            </a:avLst>
          </a:prstGeom>
          <a:solidFill>
            <a:srgbClr val="0C5394"/>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Process 1</a:t>
            </a:r>
            <a:endParaRPr i="0" sz="15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rPr i="0" lang="en" sz="1500" u="none" cap="none" strike="noStrike">
                <a:solidFill>
                  <a:srgbClr val="FFFFFF"/>
                </a:solidFill>
                <a:latin typeface="Roboto"/>
                <a:ea typeface="Roboto"/>
                <a:cs typeface="Roboto"/>
                <a:sym typeface="Roboto"/>
              </a:rPr>
              <a:t>(Port 80)</a:t>
            </a:r>
            <a:endParaRPr i="0" sz="1500" u="none" cap="none" strike="noStrike">
              <a:solidFill>
                <a:srgbClr val="FFFFFF"/>
              </a:solidFill>
              <a:latin typeface="Roboto"/>
              <a:ea typeface="Roboto"/>
              <a:cs typeface="Roboto"/>
              <a:sym typeface="Roboto"/>
            </a:endParaRPr>
          </a:p>
        </p:txBody>
      </p:sp>
      <p:cxnSp>
        <p:nvCxnSpPr>
          <p:cNvPr id="739" name="Google Shape;739;g36a8a0962f5_0_764"/>
          <p:cNvCxnSpPr>
            <a:stCxn id="736" idx="3"/>
            <a:endCxn id="738" idx="2"/>
          </p:cNvCxnSpPr>
          <p:nvPr/>
        </p:nvCxnSpPr>
        <p:spPr>
          <a:xfrm flipH="1" rot="10800000">
            <a:off x="5585973" y="2235350"/>
            <a:ext cx="2215200" cy="1022400"/>
          </a:xfrm>
          <a:prstGeom prst="bentConnector2">
            <a:avLst/>
          </a:prstGeom>
          <a:noFill/>
          <a:ln cap="flat" cmpd="sng" w="38100">
            <a:solidFill>
              <a:schemeClr val="dk2"/>
            </a:solidFill>
            <a:prstDash val="solid"/>
            <a:round/>
            <a:headEnd len="med" w="med" type="triangl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36aa5def03b_0_0"/>
          <p:cNvSpPr txBox="1"/>
          <p:nvPr>
            <p:ph idx="1" type="body"/>
          </p:nvPr>
        </p:nvSpPr>
        <p:spPr>
          <a:xfrm>
            <a:off x="4812375" y="402200"/>
            <a:ext cx="4038000" cy="42609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True or False</a:t>
            </a:r>
            <a:endParaRPr b="1">
              <a:solidFill>
                <a:schemeClr val="accent3"/>
              </a:solidFill>
              <a:latin typeface="Roboto"/>
              <a:ea typeface="Roboto"/>
              <a:cs typeface="Roboto"/>
              <a:sym typeface="Roboto"/>
            </a:endParaRPr>
          </a:p>
          <a:p>
            <a:pPr indent="-342900" lvl="0" marL="457200" rtl="0" algn="l">
              <a:lnSpc>
                <a:spcPct val="115000"/>
              </a:lnSpc>
              <a:spcBef>
                <a:spcPts val="600"/>
              </a:spcBef>
              <a:spcAft>
                <a:spcPts val="0"/>
              </a:spcAft>
              <a:buClr>
                <a:srgbClr val="CCCCCC"/>
              </a:buClr>
              <a:buSzPts val="1800"/>
              <a:buFont typeface="Roboto"/>
              <a:buChar char="•"/>
            </a:pPr>
            <a:r>
              <a:rPr b="1" lang="en">
                <a:solidFill>
                  <a:srgbClr val="CCCCCC"/>
                </a:solidFill>
                <a:latin typeface="Roboto"/>
                <a:ea typeface="Roboto"/>
                <a:cs typeface="Roboto"/>
                <a:sym typeface="Roboto"/>
              </a:rPr>
              <a:t>End-to-End Delay</a:t>
            </a:r>
            <a:endParaRPr b="1">
              <a:solidFill>
                <a:srgbClr val="CCCCCC"/>
              </a:solidFill>
              <a:latin typeface="Roboto"/>
              <a:ea typeface="Roboto"/>
              <a:cs typeface="Roboto"/>
              <a:sym typeface="Roboto"/>
            </a:endParaRPr>
          </a:p>
          <a:p>
            <a:pPr indent="-342900" lvl="0" marL="457200" rtl="0" algn="l">
              <a:lnSpc>
                <a:spcPct val="115000"/>
              </a:lnSpc>
              <a:spcBef>
                <a:spcPts val="600"/>
              </a:spcBef>
              <a:spcAft>
                <a:spcPts val="0"/>
              </a:spcAft>
              <a:buClr>
                <a:srgbClr val="CCCCCC"/>
              </a:buClr>
              <a:buSzPts val="1800"/>
              <a:buFont typeface="Roboto"/>
              <a:buChar char="•"/>
            </a:pPr>
            <a:r>
              <a:rPr b="1" lang="en">
                <a:solidFill>
                  <a:srgbClr val="CCCCCC"/>
                </a:solidFill>
                <a:latin typeface="Roboto"/>
                <a:ea typeface="Roboto"/>
                <a:cs typeface="Roboto"/>
                <a:sym typeface="Roboto"/>
              </a:rPr>
              <a:t>Statistical Multi-What?</a:t>
            </a:r>
            <a:endParaRPr b="1">
              <a:solidFill>
                <a:srgbClr val="CCCCCC"/>
              </a:solidFill>
              <a:latin typeface="Roboto"/>
              <a:ea typeface="Roboto"/>
              <a:cs typeface="Roboto"/>
              <a:sym typeface="Roboto"/>
            </a:endParaRPr>
          </a:p>
        </p:txBody>
      </p:sp>
      <p:sp>
        <p:nvSpPr>
          <p:cNvPr id="745" name="Google Shape;745;g36aa5def03b_0_0"/>
          <p:cNvSpPr txBox="1"/>
          <p:nvPr>
            <p:ph type="title"/>
          </p:nvPr>
        </p:nvSpPr>
        <p:spPr>
          <a:xfrm>
            <a:off x="177925" y="2003300"/>
            <a:ext cx="4038000" cy="203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Worksheet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36b8d989d91_1_10"/>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accent3"/>
                </a:solidFill>
              </a:rPr>
              <a:t>Question 1: True or False</a:t>
            </a:r>
            <a:endParaRPr/>
          </a:p>
        </p:txBody>
      </p:sp>
      <p:pic>
        <p:nvPicPr>
          <p:cNvPr id="751" name="Google Shape;751;g36b8d989d91_1_10" title="Screenshot 2025-06-30 at 1.08.35 PM.png"/>
          <p:cNvPicPr preferRelativeResize="0"/>
          <p:nvPr/>
        </p:nvPicPr>
        <p:blipFill>
          <a:blip r:embed="rId3">
            <a:alphaModFix/>
          </a:blip>
          <a:stretch>
            <a:fillRect/>
          </a:stretch>
        </p:blipFill>
        <p:spPr>
          <a:xfrm>
            <a:off x="1126038" y="447600"/>
            <a:ext cx="6891917" cy="4543500"/>
          </a:xfrm>
          <a:prstGeom prst="rect">
            <a:avLst/>
          </a:prstGeom>
          <a:noFill/>
          <a:ln>
            <a:noFill/>
          </a:ln>
        </p:spPr>
      </p:pic>
      <p:pic>
        <p:nvPicPr>
          <p:cNvPr id="752" name="Google Shape;752;g36b8d989d91_1_10" title="Screenshot 2025-06-30 at 1.08.45 PM.png"/>
          <p:cNvPicPr preferRelativeResize="0"/>
          <p:nvPr/>
        </p:nvPicPr>
        <p:blipFill>
          <a:blip r:embed="rId4">
            <a:alphaModFix/>
          </a:blip>
          <a:stretch>
            <a:fillRect/>
          </a:stretch>
        </p:blipFill>
        <p:spPr>
          <a:xfrm>
            <a:off x="1632850" y="977475"/>
            <a:ext cx="5863451" cy="609600"/>
          </a:xfrm>
          <a:prstGeom prst="rect">
            <a:avLst/>
          </a:prstGeom>
          <a:noFill/>
          <a:ln>
            <a:noFill/>
          </a:ln>
        </p:spPr>
      </p:pic>
      <p:pic>
        <p:nvPicPr>
          <p:cNvPr id="753" name="Google Shape;753;g36b8d989d91_1_10" title="Screenshot 2025-06-30 at 1.08.45 PM.png"/>
          <p:cNvPicPr preferRelativeResize="0"/>
          <p:nvPr/>
        </p:nvPicPr>
        <p:blipFill>
          <a:blip r:embed="rId4">
            <a:alphaModFix/>
          </a:blip>
          <a:stretch>
            <a:fillRect/>
          </a:stretch>
        </p:blipFill>
        <p:spPr>
          <a:xfrm>
            <a:off x="1640275" y="2070000"/>
            <a:ext cx="5863451" cy="441125"/>
          </a:xfrm>
          <a:prstGeom prst="rect">
            <a:avLst/>
          </a:prstGeom>
          <a:noFill/>
          <a:ln>
            <a:noFill/>
          </a:ln>
        </p:spPr>
      </p:pic>
      <p:pic>
        <p:nvPicPr>
          <p:cNvPr id="754" name="Google Shape;754;g36b8d989d91_1_10" title="Screenshot 2025-06-30 at 1.08.45 PM.png"/>
          <p:cNvPicPr preferRelativeResize="0"/>
          <p:nvPr/>
        </p:nvPicPr>
        <p:blipFill>
          <a:blip r:embed="rId4">
            <a:alphaModFix/>
          </a:blip>
          <a:stretch>
            <a:fillRect/>
          </a:stretch>
        </p:blipFill>
        <p:spPr>
          <a:xfrm>
            <a:off x="1693700" y="2754325"/>
            <a:ext cx="5863451" cy="441125"/>
          </a:xfrm>
          <a:prstGeom prst="rect">
            <a:avLst/>
          </a:prstGeom>
          <a:noFill/>
          <a:ln>
            <a:noFill/>
          </a:ln>
        </p:spPr>
      </p:pic>
      <p:pic>
        <p:nvPicPr>
          <p:cNvPr id="755" name="Google Shape;755;g36b8d989d91_1_10" title="Screenshot 2025-06-30 at 1.08.45 PM.png"/>
          <p:cNvPicPr preferRelativeResize="0"/>
          <p:nvPr/>
        </p:nvPicPr>
        <p:blipFill>
          <a:blip r:embed="rId4">
            <a:alphaModFix/>
          </a:blip>
          <a:stretch>
            <a:fillRect/>
          </a:stretch>
        </p:blipFill>
        <p:spPr>
          <a:xfrm>
            <a:off x="1632850" y="3661300"/>
            <a:ext cx="5863451" cy="441125"/>
          </a:xfrm>
          <a:prstGeom prst="rect">
            <a:avLst/>
          </a:prstGeom>
          <a:noFill/>
          <a:ln>
            <a:noFill/>
          </a:ln>
        </p:spPr>
      </p:pic>
      <p:pic>
        <p:nvPicPr>
          <p:cNvPr id="756" name="Google Shape;756;g36b8d989d91_1_10" title="Screenshot 2025-06-30 at 1.08.45 PM.png"/>
          <p:cNvPicPr preferRelativeResize="0"/>
          <p:nvPr/>
        </p:nvPicPr>
        <p:blipFill>
          <a:blip r:embed="rId4">
            <a:alphaModFix/>
          </a:blip>
          <a:stretch>
            <a:fillRect/>
          </a:stretch>
        </p:blipFill>
        <p:spPr>
          <a:xfrm>
            <a:off x="1640275" y="4362700"/>
            <a:ext cx="5863451" cy="6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36b8d989d91_1_0"/>
          <p:cNvSpPr txBox="1"/>
          <p:nvPr>
            <p:ph idx="1" type="body"/>
          </p:nvPr>
        </p:nvSpPr>
        <p:spPr>
          <a:xfrm>
            <a:off x="4812375" y="402200"/>
            <a:ext cx="4038000" cy="4260900"/>
          </a:xfrm>
          <a:prstGeom prst="rect">
            <a:avLst/>
          </a:prstGeom>
          <a:noFill/>
          <a:ln>
            <a:noFill/>
          </a:ln>
        </p:spPr>
        <p:txBody>
          <a:bodyPr anchorCtr="0" anchor="ctr" bIns="91425" lIns="91425" spcFirstLastPara="1" rIns="91425" wrap="square" tIns="91425">
            <a:noAutofit/>
          </a:bodyPr>
          <a:lstStyle/>
          <a:p>
            <a:pPr indent="-342900" lvl="0" marL="457200" rtl="0" algn="l">
              <a:spcBef>
                <a:spcPts val="600"/>
              </a:spcBef>
              <a:spcAft>
                <a:spcPts val="0"/>
              </a:spcAft>
              <a:buClr>
                <a:srgbClr val="CCCCCC"/>
              </a:buClr>
              <a:buSzPts val="1800"/>
              <a:buFont typeface="Roboto"/>
              <a:buChar char="•"/>
            </a:pPr>
            <a:r>
              <a:rPr b="1" lang="en">
                <a:solidFill>
                  <a:srgbClr val="CCCCCC"/>
                </a:solidFill>
                <a:latin typeface="Roboto"/>
                <a:ea typeface="Roboto"/>
                <a:cs typeface="Roboto"/>
                <a:sym typeface="Roboto"/>
              </a:rPr>
              <a:t>True or False</a:t>
            </a:r>
            <a:endParaRPr b="1">
              <a:solidFill>
                <a:srgbClr val="CCCCCC"/>
              </a:solidFill>
              <a:latin typeface="Roboto"/>
              <a:ea typeface="Roboto"/>
              <a:cs typeface="Roboto"/>
              <a:sym typeface="Roboto"/>
            </a:endParaRPr>
          </a:p>
          <a:p>
            <a:pPr indent="-342900" lvl="0" marL="457200" rtl="0" algn="l">
              <a:spcBef>
                <a:spcPts val="600"/>
              </a:spcBef>
              <a:spcAft>
                <a:spcPts val="0"/>
              </a:spcAft>
              <a:buClr>
                <a:srgbClr val="0C5394"/>
              </a:buClr>
              <a:buSzPts val="1800"/>
              <a:buFont typeface="Roboto"/>
              <a:buChar char="•"/>
            </a:pPr>
            <a:r>
              <a:rPr b="1" lang="en">
                <a:solidFill>
                  <a:srgbClr val="0C5394"/>
                </a:solidFill>
                <a:latin typeface="Roboto"/>
                <a:ea typeface="Roboto"/>
                <a:cs typeface="Roboto"/>
                <a:sym typeface="Roboto"/>
              </a:rPr>
              <a:t>End-to-End Delay</a:t>
            </a:r>
            <a:endParaRPr b="1">
              <a:solidFill>
                <a:srgbClr val="0C5394"/>
              </a:solidFill>
              <a:latin typeface="Roboto"/>
              <a:ea typeface="Roboto"/>
              <a:cs typeface="Roboto"/>
              <a:sym typeface="Roboto"/>
            </a:endParaRPr>
          </a:p>
          <a:p>
            <a:pPr indent="-342900" lvl="0" marL="457200" rtl="0" algn="l">
              <a:spcBef>
                <a:spcPts val="600"/>
              </a:spcBef>
              <a:spcAft>
                <a:spcPts val="0"/>
              </a:spcAft>
              <a:buClr>
                <a:srgbClr val="CCCCCC"/>
              </a:buClr>
              <a:buSzPts val="1800"/>
              <a:buFont typeface="Roboto"/>
              <a:buChar char="•"/>
            </a:pPr>
            <a:r>
              <a:rPr b="1" lang="en">
                <a:solidFill>
                  <a:srgbClr val="CCCCCC"/>
                </a:solidFill>
                <a:latin typeface="Roboto"/>
                <a:ea typeface="Roboto"/>
                <a:cs typeface="Roboto"/>
                <a:sym typeface="Roboto"/>
              </a:rPr>
              <a:t>Statistical Multi-What?</a:t>
            </a:r>
            <a:endParaRPr b="1">
              <a:solidFill>
                <a:schemeClr val="accent3"/>
              </a:solidFill>
              <a:latin typeface="Roboto"/>
              <a:ea typeface="Roboto"/>
              <a:cs typeface="Roboto"/>
              <a:sym typeface="Roboto"/>
            </a:endParaRPr>
          </a:p>
        </p:txBody>
      </p:sp>
      <p:sp>
        <p:nvSpPr>
          <p:cNvPr id="762" name="Google Shape;762;g36b8d989d91_1_0"/>
          <p:cNvSpPr txBox="1"/>
          <p:nvPr>
            <p:ph type="title"/>
          </p:nvPr>
        </p:nvSpPr>
        <p:spPr>
          <a:xfrm>
            <a:off x="177925" y="2003300"/>
            <a:ext cx="4038000" cy="203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Worksheet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36b8d989d91_1_28"/>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accent3"/>
                </a:solidFill>
              </a:rPr>
              <a:t>Question 2: End-to-End Delay</a:t>
            </a:r>
            <a:endParaRPr/>
          </a:p>
        </p:txBody>
      </p:sp>
      <p:pic>
        <p:nvPicPr>
          <p:cNvPr id="768" name="Google Shape;768;g36b8d989d91_1_28" title="Screenshot 2025-06-30 at 1.08.45 PM.png"/>
          <p:cNvPicPr preferRelativeResize="0"/>
          <p:nvPr/>
        </p:nvPicPr>
        <p:blipFill>
          <a:blip r:embed="rId3">
            <a:alphaModFix/>
          </a:blip>
          <a:stretch>
            <a:fillRect/>
          </a:stretch>
        </p:blipFill>
        <p:spPr>
          <a:xfrm>
            <a:off x="2529120" y="1846993"/>
            <a:ext cx="3586733" cy="370820"/>
          </a:xfrm>
          <a:prstGeom prst="rect">
            <a:avLst/>
          </a:prstGeom>
          <a:noFill/>
          <a:ln>
            <a:noFill/>
          </a:ln>
        </p:spPr>
      </p:pic>
      <p:pic>
        <p:nvPicPr>
          <p:cNvPr id="769" name="Google Shape;769;g36b8d989d91_1_28" title="Screenshot 2025-06-30 at 1.08.45 PM.png"/>
          <p:cNvPicPr preferRelativeResize="0"/>
          <p:nvPr/>
        </p:nvPicPr>
        <p:blipFill>
          <a:blip r:embed="rId3">
            <a:alphaModFix/>
          </a:blip>
          <a:stretch>
            <a:fillRect/>
          </a:stretch>
        </p:blipFill>
        <p:spPr>
          <a:xfrm>
            <a:off x="2561801" y="2422252"/>
            <a:ext cx="3586733" cy="370820"/>
          </a:xfrm>
          <a:prstGeom prst="rect">
            <a:avLst/>
          </a:prstGeom>
          <a:noFill/>
          <a:ln>
            <a:noFill/>
          </a:ln>
        </p:spPr>
      </p:pic>
      <p:pic>
        <p:nvPicPr>
          <p:cNvPr id="770" name="Google Shape;770;g36b8d989d91_1_28" title="Screenshot 2025-06-30 at 1.10.23 PM.png"/>
          <p:cNvPicPr preferRelativeResize="0"/>
          <p:nvPr/>
        </p:nvPicPr>
        <p:blipFill>
          <a:blip r:embed="rId4">
            <a:alphaModFix/>
          </a:blip>
          <a:stretch>
            <a:fillRect/>
          </a:stretch>
        </p:blipFill>
        <p:spPr>
          <a:xfrm>
            <a:off x="1640276" y="686249"/>
            <a:ext cx="5715026" cy="1058348"/>
          </a:xfrm>
          <a:prstGeom prst="rect">
            <a:avLst/>
          </a:prstGeom>
          <a:noFill/>
          <a:ln>
            <a:noFill/>
          </a:ln>
        </p:spPr>
      </p:pic>
      <p:pic>
        <p:nvPicPr>
          <p:cNvPr id="771" name="Google Shape;771;g36b8d989d91_1_28" title="Screenshot 2025-06-30 at 1.34.42 PM.png"/>
          <p:cNvPicPr preferRelativeResize="0"/>
          <p:nvPr/>
        </p:nvPicPr>
        <p:blipFill>
          <a:blip r:embed="rId5">
            <a:alphaModFix/>
          </a:blip>
          <a:stretch>
            <a:fillRect/>
          </a:stretch>
        </p:blipFill>
        <p:spPr>
          <a:xfrm>
            <a:off x="844379" y="2035874"/>
            <a:ext cx="7306807" cy="2499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36b8d989d91_1_41"/>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accent3"/>
                </a:solidFill>
              </a:rPr>
              <a:t>Question 2: End-to-End Delay</a:t>
            </a:r>
            <a:endParaRPr/>
          </a:p>
        </p:txBody>
      </p:sp>
      <p:pic>
        <p:nvPicPr>
          <p:cNvPr id="777" name="Google Shape;777;g36b8d989d91_1_41" title="Screenshot 2025-06-30 at 1.08.45 PM.png"/>
          <p:cNvPicPr preferRelativeResize="0"/>
          <p:nvPr/>
        </p:nvPicPr>
        <p:blipFill>
          <a:blip r:embed="rId3">
            <a:alphaModFix/>
          </a:blip>
          <a:stretch>
            <a:fillRect/>
          </a:stretch>
        </p:blipFill>
        <p:spPr>
          <a:xfrm>
            <a:off x="1108751" y="2389427"/>
            <a:ext cx="3586733" cy="370820"/>
          </a:xfrm>
          <a:prstGeom prst="rect">
            <a:avLst/>
          </a:prstGeom>
          <a:noFill/>
          <a:ln>
            <a:noFill/>
          </a:ln>
        </p:spPr>
      </p:pic>
      <p:pic>
        <p:nvPicPr>
          <p:cNvPr id="778" name="Google Shape;778;g36b8d989d91_1_41" title="Screenshot 2025-06-30 at 1.08.45 PM.png"/>
          <p:cNvPicPr preferRelativeResize="0"/>
          <p:nvPr/>
        </p:nvPicPr>
        <p:blipFill>
          <a:blip r:embed="rId3">
            <a:alphaModFix/>
          </a:blip>
          <a:stretch>
            <a:fillRect/>
          </a:stretch>
        </p:blipFill>
        <p:spPr>
          <a:xfrm>
            <a:off x="1632850" y="3661300"/>
            <a:ext cx="5863451" cy="441125"/>
          </a:xfrm>
          <a:prstGeom prst="rect">
            <a:avLst/>
          </a:prstGeom>
          <a:noFill/>
          <a:ln>
            <a:noFill/>
          </a:ln>
        </p:spPr>
      </p:pic>
      <p:pic>
        <p:nvPicPr>
          <p:cNvPr id="779" name="Google Shape;779;g36b8d989d91_1_41" title="Screenshot 2025-06-30 at 1.11.08 PM.png"/>
          <p:cNvPicPr preferRelativeResize="0"/>
          <p:nvPr/>
        </p:nvPicPr>
        <p:blipFill>
          <a:blip r:embed="rId4">
            <a:alphaModFix/>
          </a:blip>
          <a:stretch>
            <a:fillRect/>
          </a:stretch>
        </p:blipFill>
        <p:spPr>
          <a:xfrm>
            <a:off x="0" y="622978"/>
            <a:ext cx="9144001" cy="4185245"/>
          </a:xfrm>
          <a:prstGeom prst="rect">
            <a:avLst/>
          </a:prstGeom>
          <a:noFill/>
          <a:ln>
            <a:noFill/>
          </a:ln>
        </p:spPr>
      </p:pic>
      <p:pic>
        <p:nvPicPr>
          <p:cNvPr id="780" name="Google Shape;780;g36b8d989d91_1_41" title="Screenshot 2025-06-30 at 1.08.45 PM.png"/>
          <p:cNvPicPr preferRelativeResize="0"/>
          <p:nvPr/>
        </p:nvPicPr>
        <p:blipFill>
          <a:blip r:embed="rId3">
            <a:alphaModFix/>
          </a:blip>
          <a:stretch>
            <a:fillRect/>
          </a:stretch>
        </p:blipFill>
        <p:spPr>
          <a:xfrm>
            <a:off x="614650" y="1437300"/>
            <a:ext cx="8122074" cy="337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36b8d989d91_1_54"/>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accent3"/>
                </a:solidFill>
              </a:rPr>
              <a:t>Question 2: End-to-End Delay</a:t>
            </a:r>
            <a:endParaRPr/>
          </a:p>
        </p:txBody>
      </p:sp>
      <p:pic>
        <p:nvPicPr>
          <p:cNvPr id="786" name="Google Shape;786;g36b8d989d91_1_54" title="Screenshot 2025-06-30 at 1.08.45 PM.png"/>
          <p:cNvPicPr preferRelativeResize="0"/>
          <p:nvPr/>
        </p:nvPicPr>
        <p:blipFill>
          <a:blip r:embed="rId3">
            <a:alphaModFix/>
          </a:blip>
          <a:stretch>
            <a:fillRect/>
          </a:stretch>
        </p:blipFill>
        <p:spPr>
          <a:xfrm>
            <a:off x="1108751" y="2389427"/>
            <a:ext cx="3586733" cy="370820"/>
          </a:xfrm>
          <a:prstGeom prst="rect">
            <a:avLst/>
          </a:prstGeom>
          <a:noFill/>
          <a:ln>
            <a:noFill/>
          </a:ln>
        </p:spPr>
      </p:pic>
      <p:pic>
        <p:nvPicPr>
          <p:cNvPr id="787" name="Google Shape;787;g36b8d989d91_1_54" title="Screenshot 2025-06-30 at 1.08.45 PM.png"/>
          <p:cNvPicPr preferRelativeResize="0"/>
          <p:nvPr/>
        </p:nvPicPr>
        <p:blipFill>
          <a:blip r:embed="rId3">
            <a:alphaModFix/>
          </a:blip>
          <a:stretch>
            <a:fillRect/>
          </a:stretch>
        </p:blipFill>
        <p:spPr>
          <a:xfrm>
            <a:off x="1632850" y="3661300"/>
            <a:ext cx="5863451" cy="441125"/>
          </a:xfrm>
          <a:prstGeom prst="rect">
            <a:avLst/>
          </a:prstGeom>
          <a:noFill/>
          <a:ln>
            <a:noFill/>
          </a:ln>
        </p:spPr>
      </p:pic>
      <p:pic>
        <p:nvPicPr>
          <p:cNvPr id="788" name="Google Shape;788;g36b8d989d91_1_54" title="Screenshot 2025-06-30 at 1.12.21 PM.png"/>
          <p:cNvPicPr preferRelativeResize="0"/>
          <p:nvPr/>
        </p:nvPicPr>
        <p:blipFill>
          <a:blip r:embed="rId4">
            <a:alphaModFix/>
          </a:blip>
          <a:stretch>
            <a:fillRect/>
          </a:stretch>
        </p:blipFill>
        <p:spPr>
          <a:xfrm>
            <a:off x="1295591" y="444722"/>
            <a:ext cx="6537973" cy="1502975"/>
          </a:xfrm>
          <a:prstGeom prst="rect">
            <a:avLst/>
          </a:prstGeom>
          <a:noFill/>
          <a:ln>
            <a:noFill/>
          </a:ln>
        </p:spPr>
      </p:pic>
      <p:pic>
        <p:nvPicPr>
          <p:cNvPr id="789" name="Google Shape;789;g36b8d989d91_1_54" title="Screenshot 2025-06-30 at 1.12.36 PM.png"/>
          <p:cNvPicPr preferRelativeResize="0"/>
          <p:nvPr/>
        </p:nvPicPr>
        <p:blipFill>
          <a:blip r:embed="rId5">
            <a:alphaModFix/>
          </a:blip>
          <a:stretch>
            <a:fillRect/>
          </a:stretch>
        </p:blipFill>
        <p:spPr>
          <a:xfrm>
            <a:off x="294412" y="1947700"/>
            <a:ext cx="3900512" cy="2919500"/>
          </a:xfrm>
          <a:prstGeom prst="rect">
            <a:avLst/>
          </a:prstGeom>
          <a:noFill/>
          <a:ln>
            <a:noFill/>
          </a:ln>
        </p:spPr>
      </p:pic>
      <p:pic>
        <p:nvPicPr>
          <p:cNvPr id="790" name="Google Shape;790;g36b8d989d91_1_54" title="Screenshot 2025-06-30 at 1.12.47 PM.png"/>
          <p:cNvPicPr preferRelativeResize="0"/>
          <p:nvPr/>
        </p:nvPicPr>
        <p:blipFill>
          <a:blip r:embed="rId6">
            <a:alphaModFix/>
          </a:blip>
          <a:stretch>
            <a:fillRect/>
          </a:stretch>
        </p:blipFill>
        <p:spPr>
          <a:xfrm>
            <a:off x="3919087" y="1888728"/>
            <a:ext cx="5224913" cy="2919500"/>
          </a:xfrm>
          <a:prstGeom prst="rect">
            <a:avLst/>
          </a:prstGeom>
          <a:noFill/>
          <a:ln>
            <a:noFill/>
          </a:ln>
        </p:spPr>
      </p:pic>
      <p:pic>
        <p:nvPicPr>
          <p:cNvPr id="791" name="Google Shape;791;g36b8d989d91_1_54" title="Screenshot 2025-06-30 at 1.08.45 PM.png"/>
          <p:cNvPicPr preferRelativeResize="0"/>
          <p:nvPr/>
        </p:nvPicPr>
        <p:blipFill>
          <a:blip r:embed="rId3">
            <a:alphaModFix/>
          </a:blip>
          <a:stretch>
            <a:fillRect/>
          </a:stretch>
        </p:blipFill>
        <p:spPr>
          <a:xfrm>
            <a:off x="394150" y="1888725"/>
            <a:ext cx="8491099" cy="2919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6a8a0962f5_0_618"/>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Delays</a:t>
            </a:r>
            <a:endParaRPr/>
          </a:p>
        </p:txBody>
      </p:sp>
      <p:sp>
        <p:nvSpPr>
          <p:cNvPr id="176" name="Google Shape;176;g36a8a0962f5_0_618"/>
          <p:cNvSpPr txBox="1"/>
          <p:nvPr>
            <p:ph idx="1" type="body"/>
          </p:nvPr>
        </p:nvSpPr>
        <p:spPr>
          <a:xfrm>
            <a:off x="107050" y="402200"/>
            <a:ext cx="8909700" cy="4530600"/>
          </a:xfrm>
          <a:prstGeom prst="rect">
            <a:avLst/>
          </a:prstGeom>
          <a:noFill/>
          <a:ln>
            <a:noFill/>
          </a:ln>
        </p:spPr>
        <p:txBody>
          <a:bodyPr anchorCtr="0" anchor="t" bIns="91425" lIns="91425" spcFirstLastPara="1" rIns="91425" wrap="square" tIns="91425">
            <a:noAutofit/>
          </a:bodyPr>
          <a:lstStyle/>
          <a:p>
            <a:pPr indent="-317500" lvl="0" marL="342900" rtl="0" algn="l">
              <a:lnSpc>
                <a:spcPct val="100000"/>
              </a:lnSpc>
              <a:spcBef>
                <a:spcPts val="0"/>
              </a:spcBef>
              <a:spcAft>
                <a:spcPts val="0"/>
              </a:spcAft>
              <a:buClr>
                <a:srgbClr val="000000"/>
              </a:buClr>
              <a:buSzPts val="2000"/>
              <a:buChar char="●"/>
            </a:pPr>
            <a:r>
              <a:rPr lang="en" sz="2000">
                <a:solidFill>
                  <a:srgbClr val="000000"/>
                </a:solidFill>
              </a:rPr>
              <a:t>How long does it take for your packet to travel through the network?</a:t>
            </a:r>
            <a:endParaRPr sz="2000">
              <a:solidFill>
                <a:srgbClr val="000000"/>
              </a:solidFill>
            </a:endParaRPr>
          </a:p>
          <a:p>
            <a:pPr indent="-317500" lvl="0" marL="342900" rtl="0" algn="l">
              <a:lnSpc>
                <a:spcPct val="100000"/>
              </a:lnSpc>
              <a:spcBef>
                <a:spcPts val="480"/>
              </a:spcBef>
              <a:spcAft>
                <a:spcPts val="0"/>
              </a:spcAft>
              <a:buClr>
                <a:srgbClr val="000000"/>
              </a:buClr>
              <a:buSzPts val="2000"/>
              <a:buChar char="●"/>
            </a:pPr>
            <a:r>
              <a:rPr lang="en" sz="2000">
                <a:solidFill>
                  <a:srgbClr val="000000"/>
                </a:solidFill>
              </a:rPr>
              <a:t>It depends on…</a:t>
            </a:r>
            <a:endParaRPr sz="2400">
              <a:solidFill>
                <a:srgbClr val="000000"/>
              </a:solidFill>
            </a:endParaRPr>
          </a:p>
          <a:p>
            <a:pPr indent="-285750" lvl="1" marL="742950" rtl="0" algn="l">
              <a:lnSpc>
                <a:spcPct val="100000"/>
              </a:lnSpc>
              <a:spcBef>
                <a:spcPts val="400"/>
              </a:spcBef>
              <a:spcAft>
                <a:spcPts val="0"/>
              </a:spcAft>
              <a:buClr>
                <a:srgbClr val="000000"/>
              </a:buClr>
              <a:buSzPts val="2000"/>
              <a:buFont typeface="Arial"/>
              <a:buChar char="–"/>
            </a:pPr>
            <a:r>
              <a:rPr b="1" lang="en" sz="2000">
                <a:solidFill>
                  <a:srgbClr val="000000"/>
                </a:solidFill>
              </a:rPr>
              <a:t>how much data </a:t>
            </a:r>
            <a:r>
              <a:rPr lang="en" sz="2000">
                <a:solidFill>
                  <a:srgbClr val="000000"/>
                </a:solidFill>
              </a:rPr>
              <a:t>you’re sending and the </a:t>
            </a:r>
            <a:r>
              <a:rPr b="1" lang="en" sz="2000">
                <a:solidFill>
                  <a:srgbClr val="000000"/>
                </a:solidFill>
              </a:rPr>
              <a:t>link speed</a:t>
            </a:r>
            <a:br>
              <a:rPr lang="en" sz="2000">
                <a:solidFill>
                  <a:srgbClr val="000000"/>
                </a:solidFill>
              </a:rPr>
            </a:br>
            <a:r>
              <a:rPr lang="en" sz="2000">
                <a:solidFill>
                  <a:srgbClr val="000000"/>
                </a:solidFill>
              </a:rPr>
              <a:t>→ </a:t>
            </a:r>
            <a:r>
              <a:rPr b="1" lang="en" sz="2000">
                <a:solidFill>
                  <a:srgbClr val="0C5394"/>
                </a:solidFill>
              </a:rPr>
              <a:t>transmission delay</a:t>
            </a:r>
            <a:endParaRPr b="1" sz="2000">
              <a:solidFill>
                <a:srgbClr val="0C5394"/>
              </a:solidFill>
            </a:endParaRPr>
          </a:p>
          <a:p>
            <a:pPr indent="-285750" lvl="1" marL="742950" rtl="0" algn="l">
              <a:lnSpc>
                <a:spcPct val="100000"/>
              </a:lnSpc>
              <a:spcBef>
                <a:spcPts val="400"/>
              </a:spcBef>
              <a:spcAft>
                <a:spcPts val="0"/>
              </a:spcAft>
              <a:buClr>
                <a:srgbClr val="000000"/>
              </a:buClr>
              <a:buSzPts val="2000"/>
              <a:buFont typeface="Arial"/>
              <a:buChar char="–"/>
            </a:pPr>
            <a:r>
              <a:rPr lang="en" sz="2000">
                <a:solidFill>
                  <a:srgbClr val="000000"/>
                </a:solidFill>
              </a:rPr>
              <a:t>your </a:t>
            </a:r>
            <a:r>
              <a:rPr b="1" lang="en" sz="2000">
                <a:solidFill>
                  <a:srgbClr val="000000"/>
                </a:solidFill>
              </a:rPr>
              <a:t>distance</a:t>
            </a:r>
            <a:r>
              <a:rPr lang="en" sz="2000">
                <a:solidFill>
                  <a:srgbClr val="000000"/>
                </a:solidFill>
              </a:rPr>
              <a:t> from the destination</a:t>
            </a:r>
            <a:br>
              <a:rPr lang="en" sz="2000">
                <a:solidFill>
                  <a:srgbClr val="000000"/>
                </a:solidFill>
              </a:rPr>
            </a:br>
            <a:r>
              <a:rPr lang="en" sz="2000">
                <a:solidFill>
                  <a:srgbClr val="000000"/>
                </a:solidFill>
              </a:rPr>
              <a:t>→ </a:t>
            </a:r>
            <a:r>
              <a:rPr b="1" lang="en" sz="2000">
                <a:solidFill>
                  <a:srgbClr val="38761D"/>
                </a:solidFill>
              </a:rPr>
              <a:t>propagation delay</a:t>
            </a:r>
            <a:endParaRPr b="1" sz="2000">
              <a:solidFill>
                <a:srgbClr val="38761D"/>
              </a:solidFill>
            </a:endParaRPr>
          </a:p>
          <a:p>
            <a:pPr indent="-285750" lvl="1" marL="742950" rtl="0" algn="l">
              <a:lnSpc>
                <a:spcPct val="100000"/>
              </a:lnSpc>
              <a:spcBef>
                <a:spcPts val="400"/>
              </a:spcBef>
              <a:spcAft>
                <a:spcPts val="0"/>
              </a:spcAft>
              <a:buClr>
                <a:srgbClr val="000000"/>
              </a:buClr>
              <a:buSzPts val="2000"/>
              <a:buFont typeface="Arial"/>
              <a:buChar char="–"/>
            </a:pPr>
            <a:r>
              <a:rPr lang="en" sz="2000">
                <a:solidFill>
                  <a:srgbClr val="000000"/>
                </a:solidFill>
              </a:rPr>
              <a:t>the </a:t>
            </a:r>
            <a:r>
              <a:rPr b="1" lang="en" sz="2000">
                <a:solidFill>
                  <a:srgbClr val="000000"/>
                </a:solidFill>
              </a:rPr>
              <a:t>traffic pattern</a:t>
            </a:r>
            <a:br>
              <a:rPr lang="en" sz="2000">
                <a:solidFill>
                  <a:srgbClr val="000000"/>
                </a:solidFill>
              </a:rPr>
            </a:br>
            <a:r>
              <a:rPr lang="en" sz="2000">
                <a:solidFill>
                  <a:srgbClr val="000000"/>
                </a:solidFill>
              </a:rPr>
              <a:t>→ </a:t>
            </a:r>
            <a:r>
              <a:rPr b="1" lang="en" sz="2000">
                <a:solidFill>
                  <a:srgbClr val="990000"/>
                </a:solidFill>
              </a:rPr>
              <a:t>queuing delay</a:t>
            </a:r>
            <a:endParaRPr b="1" sz="2000">
              <a:solidFill>
                <a:srgbClr val="99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36b8d989d91_1_66"/>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accent3"/>
                </a:solidFill>
              </a:rPr>
              <a:t>Question 2: End-to-End Delay</a:t>
            </a:r>
            <a:endParaRPr/>
          </a:p>
        </p:txBody>
      </p:sp>
      <p:pic>
        <p:nvPicPr>
          <p:cNvPr id="797" name="Google Shape;797;g36b8d989d91_1_66" title="Screenshot 2025-06-30 at 1.08.45 PM.png"/>
          <p:cNvPicPr preferRelativeResize="0"/>
          <p:nvPr/>
        </p:nvPicPr>
        <p:blipFill>
          <a:blip r:embed="rId3">
            <a:alphaModFix/>
          </a:blip>
          <a:stretch>
            <a:fillRect/>
          </a:stretch>
        </p:blipFill>
        <p:spPr>
          <a:xfrm>
            <a:off x="1108751" y="2389427"/>
            <a:ext cx="3586733" cy="370820"/>
          </a:xfrm>
          <a:prstGeom prst="rect">
            <a:avLst/>
          </a:prstGeom>
          <a:noFill/>
          <a:ln>
            <a:noFill/>
          </a:ln>
        </p:spPr>
      </p:pic>
      <p:pic>
        <p:nvPicPr>
          <p:cNvPr id="798" name="Google Shape;798;g36b8d989d91_1_66" title="Screenshot 2025-06-30 at 1.08.45 PM.png"/>
          <p:cNvPicPr preferRelativeResize="0"/>
          <p:nvPr/>
        </p:nvPicPr>
        <p:blipFill>
          <a:blip r:embed="rId3">
            <a:alphaModFix/>
          </a:blip>
          <a:stretch>
            <a:fillRect/>
          </a:stretch>
        </p:blipFill>
        <p:spPr>
          <a:xfrm>
            <a:off x="1632850" y="3661300"/>
            <a:ext cx="5863451" cy="441125"/>
          </a:xfrm>
          <a:prstGeom prst="rect">
            <a:avLst/>
          </a:prstGeom>
          <a:noFill/>
          <a:ln>
            <a:noFill/>
          </a:ln>
        </p:spPr>
      </p:pic>
      <p:grpSp>
        <p:nvGrpSpPr>
          <p:cNvPr id="799" name="Google Shape;799;g36b8d989d91_1_66"/>
          <p:cNvGrpSpPr/>
          <p:nvPr/>
        </p:nvGrpSpPr>
        <p:grpSpPr>
          <a:xfrm>
            <a:off x="395289" y="500296"/>
            <a:ext cx="8353431" cy="2071452"/>
            <a:chOff x="-57308" y="943900"/>
            <a:chExt cx="9525006" cy="2136179"/>
          </a:xfrm>
        </p:grpSpPr>
        <p:pic>
          <p:nvPicPr>
            <p:cNvPr id="800" name="Google Shape;800;g36b8d989d91_1_66" title="Screenshot 2025-06-30 at 1.13.35 PM.png"/>
            <p:cNvPicPr preferRelativeResize="0"/>
            <p:nvPr/>
          </p:nvPicPr>
          <p:blipFill>
            <a:blip r:embed="rId4">
              <a:alphaModFix/>
            </a:blip>
            <a:stretch>
              <a:fillRect/>
            </a:stretch>
          </p:blipFill>
          <p:spPr>
            <a:xfrm>
              <a:off x="-57308" y="943900"/>
              <a:ext cx="5535084" cy="441125"/>
            </a:xfrm>
            <a:prstGeom prst="rect">
              <a:avLst/>
            </a:prstGeom>
            <a:noFill/>
            <a:ln>
              <a:noFill/>
            </a:ln>
          </p:spPr>
        </p:pic>
        <p:pic>
          <p:nvPicPr>
            <p:cNvPr id="801" name="Google Shape;801;g36b8d989d91_1_66" title="Screenshot 2025-06-30 at 1.13.56 PM.png"/>
            <p:cNvPicPr preferRelativeResize="0"/>
            <p:nvPr/>
          </p:nvPicPr>
          <p:blipFill>
            <a:blip r:embed="rId5">
              <a:alphaModFix/>
            </a:blip>
            <a:stretch>
              <a:fillRect/>
            </a:stretch>
          </p:blipFill>
          <p:spPr>
            <a:xfrm>
              <a:off x="323700" y="1325021"/>
              <a:ext cx="9143999" cy="1755058"/>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36b8d989d91_1_80"/>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accent3"/>
                </a:solidFill>
              </a:rPr>
              <a:t>Question 2: End-to-End Delay</a:t>
            </a:r>
            <a:endParaRPr/>
          </a:p>
        </p:txBody>
      </p:sp>
      <p:pic>
        <p:nvPicPr>
          <p:cNvPr id="807" name="Google Shape;807;g36b8d989d91_1_80" title="Screenshot 2025-06-30 at 1.08.45 PM.png"/>
          <p:cNvPicPr preferRelativeResize="0"/>
          <p:nvPr/>
        </p:nvPicPr>
        <p:blipFill>
          <a:blip r:embed="rId3">
            <a:alphaModFix/>
          </a:blip>
          <a:stretch>
            <a:fillRect/>
          </a:stretch>
        </p:blipFill>
        <p:spPr>
          <a:xfrm>
            <a:off x="1108751" y="2389427"/>
            <a:ext cx="3586733" cy="370820"/>
          </a:xfrm>
          <a:prstGeom prst="rect">
            <a:avLst/>
          </a:prstGeom>
          <a:noFill/>
          <a:ln>
            <a:noFill/>
          </a:ln>
        </p:spPr>
      </p:pic>
      <p:pic>
        <p:nvPicPr>
          <p:cNvPr id="808" name="Google Shape;808;g36b8d989d91_1_80" title="Screenshot 2025-06-30 at 1.08.45 PM.png"/>
          <p:cNvPicPr preferRelativeResize="0"/>
          <p:nvPr/>
        </p:nvPicPr>
        <p:blipFill>
          <a:blip r:embed="rId3">
            <a:alphaModFix/>
          </a:blip>
          <a:stretch>
            <a:fillRect/>
          </a:stretch>
        </p:blipFill>
        <p:spPr>
          <a:xfrm>
            <a:off x="1632850" y="3661300"/>
            <a:ext cx="5863451" cy="441125"/>
          </a:xfrm>
          <a:prstGeom prst="rect">
            <a:avLst/>
          </a:prstGeom>
          <a:noFill/>
          <a:ln>
            <a:noFill/>
          </a:ln>
        </p:spPr>
      </p:pic>
      <p:pic>
        <p:nvPicPr>
          <p:cNvPr id="809" name="Google Shape;809;g36b8d989d91_1_80" title="Screenshot 2025-06-30 at 1.15.44 PM.png"/>
          <p:cNvPicPr preferRelativeResize="0"/>
          <p:nvPr/>
        </p:nvPicPr>
        <p:blipFill>
          <a:blip r:embed="rId4">
            <a:alphaModFix/>
          </a:blip>
          <a:stretch>
            <a:fillRect/>
          </a:stretch>
        </p:blipFill>
        <p:spPr>
          <a:xfrm>
            <a:off x="2406383" y="478825"/>
            <a:ext cx="4316376" cy="45775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g36b8d989d91_1_91"/>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accent3"/>
                </a:solidFill>
              </a:rPr>
              <a:t>Question 2: End-to-End Delay</a:t>
            </a:r>
            <a:endParaRPr/>
          </a:p>
        </p:txBody>
      </p:sp>
      <p:pic>
        <p:nvPicPr>
          <p:cNvPr id="815" name="Google Shape;815;g36b8d989d91_1_91" title="Screenshot 2025-06-30 at 1.08.45 PM.png"/>
          <p:cNvPicPr preferRelativeResize="0"/>
          <p:nvPr/>
        </p:nvPicPr>
        <p:blipFill>
          <a:blip r:embed="rId3">
            <a:alphaModFix/>
          </a:blip>
          <a:stretch>
            <a:fillRect/>
          </a:stretch>
        </p:blipFill>
        <p:spPr>
          <a:xfrm>
            <a:off x="1108751" y="2389427"/>
            <a:ext cx="3586733" cy="370820"/>
          </a:xfrm>
          <a:prstGeom prst="rect">
            <a:avLst/>
          </a:prstGeom>
          <a:noFill/>
          <a:ln>
            <a:noFill/>
          </a:ln>
        </p:spPr>
      </p:pic>
      <p:pic>
        <p:nvPicPr>
          <p:cNvPr id="816" name="Google Shape;816;g36b8d989d91_1_91" title="Screenshot 2025-06-30 at 1.08.45 PM.png"/>
          <p:cNvPicPr preferRelativeResize="0"/>
          <p:nvPr/>
        </p:nvPicPr>
        <p:blipFill>
          <a:blip r:embed="rId3">
            <a:alphaModFix/>
          </a:blip>
          <a:stretch>
            <a:fillRect/>
          </a:stretch>
        </p:blipFill>
        <p:spPr>
          <a:xfrm>
            <a:off x="1632850" y="3661300"/>
            <a:ext cx="5863451" cy="441125"/>
          </a:xfrm>
          <a:prstGeom prst="rect">
            <a:avLst/>
          </a:prstGeom>
          <a:noFill/>
          <a:ln>
            <a:noFill/>
          </a:ln>
        </p:spPr>
      </p:pic>
      <p:pic>
        <p:nvPicPr>
          <p:cNvPr id="817" name="Google Shape;817;g36b8d989d91_1_91" title="Screenshot 2025-06-30 at 1.16.14 PM.png"/>
          <p:cNvPicPr preferRelativeResize="0"/>
          <p:nvPr/>
        </p:nvPicPr>
        <p:blipFill>
          <a:blip r:embed="rId4">
            <a:alphaModFix/>
          </a:blip>
          <a:stretch>
            <a:fillRect/>
          </a:stretch>
        </p:blipFill>
        <p:spPr>
          <a:xfrm>
            <a:off x="320059" y="656575"/>
            <a:ext cx="4143715" cy="3012935"/>
          </a:xfrm>
          <a:prstGeom prst="rect">
            <a:avLst/>
          </a:prstGeom>
          <a:noFill/>
          <a:ln>
            <a:noFill/>
          </a:ln>
        </p:spPr>
      </p:pic>
      <p:pic>
        <p:nvPicPr>
          <p:cNvPr id="818" name="Google Shape;818;g36b8d989d91_1_91" title="Screenshot 2025-06-30 at 1.16.23 PM.png"/>
          <p:cNvPicPr preferRelativeResize="0"/>
          <p:nvPr/>
        </p:nvPicPr>
        <p:blipFill>
          <a:blip r:embed="rId5">
            <a:alphaModFix/>
          </a:blip>
          <a:stretch>
            <a:fillRect/>
          </a:stretch>
        </p:blipFill>
        <p:spPr>
          <a:xfrm>
            <a:off x="4695484" y="656575"/>
            <a:ext cx="4089522" cy="3061299"/>
          </a:xfrm>
          <a:prstGeom prst="rect">
            <a:avLst/>
          </a:prstGeom>
          <a:noFill/>
          <a:ln>
            <a:noFill/>
          </a:ln>
        </p:spPr>
      </p:pic>
      <p:pic>
        <p:nvPicPr>
          <p:cNvPr id="819" name="Google Shape;819;g36b8d989d91_1_91" title="Screenshot 2025-06-30 at 1.15.44 PM.png"/>
          <p:cNvPicPr preferRelativeResize="0"/>
          <p:nvPr/>
        </p:nvPicPr>
        <p:blipFill rotWithShape="1">
          <a:blip r:embed="rId6">
            <a:alphaModFix/>
          </a:blip>
          <a:srcRect b="0" l="0" r="0" t="74299"/>
          <a:stretch/>
        </p:blipFill>
        <p:spPr>
          <a:xfrm>
            <a:off x="859650" y="3809976"/>
            <a:ext cx="4316376" cy="1176476"/>
          </a:xfrm>
          <a:prstGeom prst="rect">
            <a:avLst/>
          </a:prstGeom>
          <a:noFill/>
          <a:ln>
            <a:noFill/>
          </a:ln>
        </p:spPr>
      </p:pic>
      <p:pic>
        <p:nvPicPr>
          <p:cNvPr id="820" name="Google Shape;820;g36b8d989d91_1_91" title="Screenshot 2025-06-30 at 1.14.38 PM.png"/>
          <p:cNvPicPr preferRelativeResize="0"/>
          <p:nvPr/>
        </p:nvPicPr>
        <p:blipFill rotWithShape="1">
          <a:blip r:embed="rId7">
            <a:alphaModFix/>
          </a:blip>
          <a:srcRect b="0" l="13199" r="16288" t="84650"/>
          <a:stretch/>
        </p:blipFill>
        <p:spPr>
          <a:xfrm>
            <a:off x="5079900" y="4079250"/>
            <a:ext cx="3586724" cy="605525"/>
          </a:xfrm>
          <a:prstGeom prst="rect">
            <a:avLst/>
          </a:prstGeom>
          <a:noFill/>
          <a:ln>
            <a:noFill/>
          </a:ln>
        </p:spPr>
      </p:pic>
      <p:sp>
        <p:nvSpPr>
          <p:cNvPr id="821" name="Google Shape;821;g36b8d989d91_1_91"/>
          <p:cNvSpPr/>
          <p:nvPr/>
        </p:nvSpPr>
        <p:spPr>
          <a:xfrm>
            <a:off x="872175" y="3982150"/>
            <a:ext cx="4089600" cy="130200"/>
          </a:xfrm>
          <a:prstGeom prst="rect">
            <a:avLst/>
          </a:prstGeom>
          <a:solidFill>
            <a:srgbClr val="C9DAF8">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2" name="Google Shape;822;g36b8d989d91_1_91"/>
          <p:cNvSpPr/>
          <p:nvPr/>
        </p:nvSpPr>
        <p:spPr>
          <a:xfrm>
            <a:off x="5624625" y="4223150"/>
            <a:ext cx="268200" cy="339900"/>
          </a:xfrm>
          <a:prstGeom prst="rect">
            <a:avLst/>
          </a:prstGeom>
          <a:solidFill>
            <a:srgbClr val="C9DAF8">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3" name="Google Shape;823;g36b8d989d91_1_91"/>
          <p:cNvSpPr/>
          <p:nvPr/>
        </p:nvSpPr>
        <p:spPr>
          <a:xfrm>
            <a:off x="5980875" y="4228275"/>
            <a:ext cx="241800" cy="339900"/>
          </a:xfrm>
          <a:prstGeom prst="rect">
            <a:avLst/>
          </a:prstGeom>
          <a:solidFill>
            <a:srgbClr val="C9DAF8">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4" name="Google Shape;824;g36b8d989d91_1_91"/>
          <p:cNvSpPr/>
          <p:nvPr/>
        </p:nvSpPr>
        <p:spPr>
          <a:xfrm>
            <a:off x="6310725" y="4228275"/>
            <a:ext cx="197400" cy="339900"/>
          </a:xfrm>
          <a:prstGeom prst="rect">
            <a:avLst/>
          </a:prstGeom>
          <a:solidFill>
            <a:srgbClr val="C9DAF8">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5" name="Google Shape;825;g36b8d989d91_1_91"/>
          <p:cNvSpPr/>
          <p:nvPr/>
        </p:nvSpPr>
        <p:spPr>
          <a:xfrm>
            <a:off x="6606194" y="4228275"/>
            <a:ext cx="1221300" cy="339900"/>
          </a:xfrm>
          <a:prstGeom prst="rect">
            <a:avLst/>
          </a:prstGeom>
          <a:solidFill>
            <a:srgbClr val="F8C9C9">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6" name="Google Shape;826;g36b8d989d91_1_91"/>
          <p:cNvSpPr/>
          <p:nvPr/>
        </p:nvSpPr>
        <p:spPr>
          <a:xfrm>
            <a:off x="7907521" y="4223150"/>
            <a:ext cx="268200" cy="339900"/>
          </a:xfrm>
          <a:prstGeom prst="rect">
            <a:avLst/>
          </a:prstGeom>
          <a:solidFill>
            <a:srgbClr val="C9DAF8">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7" name="Google Shape;827;g36b8d989d91_1_91"/>
          <p:cNvSpPr/>
          <p:nvPr/>
        </p:nvSpPr>
        <p:spPr>
          <a:xfrm>
            <a:off x="8255749" y="4228275"/>
            <a:ext cx="197400" cy="339900"/>
          </a:xfrm>
          <a:prstGeom prst="rect">
            <a:avLst/>
          </a:prstGeom>
          <a:solidFill>
            <a:srgbClr val="C9DAF8">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8" name="Google Shape;828;g36b8d989d91_1_91"/>
          <p:cNvSpPr/>
          <p:nvPr/>
        </p:nvSpPr>
        <p:spPr>
          <a:xfrm>
            <a:off x="872175" y="4112350"/>
            <a:ext cx="4089600" cy="130200"/>
          </a:xfrm>
          <a:prstGeom prst="rect">
            <a:avLst/>
          </a:prstGeom>
          <a:solidFill>
            <a:srgbClr val="C9DAF8">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29" name="Google Shape;829;g36b8d989d91_1_91"/>
          <p:cNvSpPr/>
          <p:nvPr/>
        </p:nvSpPr>
        <p:spPr>
          <a:xfrm>
            <a:off x="872175" y="4242550"/>
            <a:ext cx="4089600" cy="130200"/>
          </a:xfrm>
          <a:prstGeom prst="rect">
            <a:avLst/>
          </a:prstGeom>
          <a:solidFill>
            <a:srgbClr val="C9DAF8">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0" name="Google Shape;830;g36b8d989d91_1_91"/>
          <p:cNvSpPr/>
          <p:nvPr/>
        </p:nvSpPr>
        <p:spPr>
          <a:xfrm>
            <a:off x="872175" y="4372750"/>
            <a:ext cx="4089600" cy="241800"/>
          </a:xfrm>
          <a:prstGeom prst="rect">
            <a:avLst/>
          </a:prstGeom>
          <a:solidFill>
            <a:srgbClr val="F8C9C9">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1" name="Google Shape;831;g36b8d989d91_1_91"/>
          <p:cNvSpPr/>
          <p:nvPr/>
        </p:nvSpPr>
        <p:spPr>
          <a:xfrm>
            <a:off x="872175" y="4614550"/>
            <a:ext cx="4089600" cy="130200"/>
          </a:xfrm>
          <a:prstGeom prst="rect">
            <a:avLst/>
          </a:prstGeom>
          <a:solidFill>
            <a:srgbClr val="C9DAF8">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2" name="Google Shape;832;g36b8d989d91_1_91"/>
          <p:cNvSpPr/>
          <p:nvPr/>
        </p:nvSpPr>
        <p:spPr>
          <a:xfrm>
            <a:off x="872175" y="4744750"/>
            <a:ext cx="4089600" cy="130200"/>
          </a:xfrm>
          <a:prstGeom prst="rect">
            <a:avLst/>
          </a:prstGeom>
          <a:solidFill>
            <a:srgbClr val="C9DAF8">
              <a:alpha val="23420"/>
            </a:srgbClr>
          </a:solidFill>
          <a:ln cap="flat" cmpd="sng" w="9525">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3" name="Google Shape;833;g36b8d989d91_1_91"/>
          <p:cNvSpPr/>
          <p:nvPr/>
        </p:nvSpPr>
        <p:spPr>
          <a:xfrm>
            <a:off x="977975" y="1380350"/>
            <a:ext cx="173100" cy="441000"/>
          </a:xfrm>
          <a:prstGeom prst="leftBrace">
            <a:avLst>
              <a:gd fmla="val 50000" name="adj1"/>
              <a:gd fmla="val 50000" name="adj2"/>
            </a:avLst>
          </a:prstGeom>
          <a:noFill/>
          <a:ln cap="flat" cmpd="sng" w="19050">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4" name="Google Shape;834;g36b8d989d91_1_91"/>
          <p:cNvSpPr/>
          <p:nvPr/>
        </p:nvSpPr>
        <p:spPr>
          <a:xfrm>
            <a:off x="977975" y="1832088"/>
            <a:ext cx="173100" cy="441000"/>
          </a:xfrm>
          <a:prstGeom prst="leftBrace">
            <a:avLst>
              <a:gd fmla="val 50000" name="adj1"/>
              <a:gd fmla="val 50000" name="adj2"/>
            </a:avLst>
          </a:prstGeom>
          <a:noFill/>
          <a:ln cap="flat" cmpd="sng" w="19050">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835" name="Google Shape;835;g36b8d989d91_1_91"/>
          <p:cNvCxnSpPr>
            <a:stCxn id="834" idx="2"/>
          </p:cNvCxnSpPr>
          <p:nvPr/>
        </p:nvCxnSpPr>
        <p:spPr>
          <a:xfrm>
            <a:off x="1151075" y="2273088"/>
            <a:ext cx="1233300" cy="335700"/>
          </a:xfrm>
          <a:prstGeom prst="straightConnector1">
            <a:avLst/>
          </a:prstGeom>
          <a:noFill/>
          <a:ln cap="flat" cmpd="sng" w="19050">
            <a:solidFill>
              <a:schemeClr val="accent3"/>
            </a:solidFill>
            <a:prstDash val="solid"/>
            <a:round/>
            <a:headEnd len="med" w="med" type="none"/>
            <a:tailEnd len="med" w="med" type="triangle"/>
          </a:ln>
        </p:spPr>
      </p:cxnSp>
      <p:sp>
        <p:nvSpPr>
          <p:cNvPr id="836" name="Google Shape;836;g36b8d989d91_1_91"/>
          <p:cNvSpPr/>
          <p:nvPr/>
        </p:nvSpPr>
        <p:spPr>
          <a:xfrm>
            <a:off x="2211275" y="2608800"/>
            <a:ext cx="173100" cy="241800"/>
          </a:xfrm>
          <a:prstGeom prst="leftBrace">
            <a:avLst>
              <a:gd fmla="val 50000" name="adj1"/>
              <a:gd fmla="val 50000" name="adj2"/>
            </a:avLst>
          </a:prstGeom>
          <a:noFill/>
          <a:ln cap="flat" cmpd="sng" w="19050">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837" name="Google Shape;837;g36b8d989d91_1_91"/>
          <p:cNvCxnSpPr/>
          <p:nvPr/>
        </p:nvCxnSpPr>
        <p:spPr>
          <a:xfrm>
            <a:off x="2384363" y="2850588"/>
            <a:ext cx="1233300" cy="335700"/>
          </a:xfrm>
          <a:prstGeom prst="straightConnector1">
            <a:avLst/>
          </a:prstGeom>
          <a:noFill/>
          <a:ln cap="flat" cmpd="sng" w="19050">
            <a:solidFill>
              <a:schemeClr val="accent3"/>
            </a:solidFill>
            <a:prstDash val="solid"/>
            <a:round/>
            <a:headEnd len="med" w="med" type="none"/>
            <a:tailEnd len="med" w="med" type="triangle"/>
          </a:ln>
        </p:spPr>
      </p:cxnSp>
      <p:sp>
        <p:nvSpPr>
          <p:cNvPr id="838" name="Google Shape;838;g36b8d989d91_1_91"/>
          <p:cNvSpPr/>
          <p:nvPr/>
        </p:nvSpPr>
        <p:spPr>
          <a:xfrm>
            <a:off x="5436750" y="1385950"/>
            <a:ext cx="144600" cy="218700"/>
          </a:xfrm>
          <a:prstGeom prst="leftBrace">
            <a:avLst>
              <a:gd fmla="val 50000" name="adj1"/>
              <a:gd fmla="val 50000" name="adj2"/>
            </a:avLst>
          </a:prstGeom>
          <a:noFill/>
          <a:ln cap="flat" cmpd="sng" w="19050">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9" name="Google Shape;839;g36b8d989d91_1_91"/>
          <p:cNvSpPr/>
          <p:nvPr/>
        </p:nvSpPr>
        <p:spPr>
          <a:xfrm>
            <a:off x="5436750" y="1628750"/>
            <a:ext cx="144600" cy="208800"/>
          </a:xfrm>
          <a:prstGeom prst="leftBrace">
            <a:avLst>
              <a:gd fmla="val 50000" name="adj1"/>
              <a:gd fmla="val 50000" name="adj2"/>
            </a:avLst>
          </a:prstGeom>
          <a:noFill/>
          <a:ln cap="flat" cmpd="sng" w="19050">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840" name="Google Shape;840;g36b8d989d91_1_91" title="Screenshot 2025-06-30 at 1.22.28 PM.png"/>
          <p:cNvPicPr preferRelativeResize="0"/>
          <p:nvPr/>
        </p:nvPicPr>
        <p:blipFill>
          <a:blip r:embed="rId8">
            <a:alphaModFix/>
          </a:blip>
          <a:stretch>
            <a:fillRect/>
          </a:stretch>
        </p:blipFill>
        <p:spPr>
          <a:xfrm>
            <a:off x="6005375" y="2167250"/>
            <a:ext cx="808100" cy="404500"/>
          </a:xfrm>
          <a:prstGeom prst="rect">
            <a:avLst/>
          </a:prstGeom>
          <a:noFill/>
          <a:ln>
            <a:noFill/>
          </a:ln>
        </p:spPr>
      </p:pic>
      <p:cxnSp>
        <p:nvCxnSpPr>
          <p:cNvPr id="841" name="Google Shape;841;g36b8d989d91_1_91"/>
          <p:cNvCxnSpPr/>
          <p:nvPr/>
        </p:nvCxnSpPr>
        <p:spPr>
          <a:xfrm>
            <a:off x="5585675" y="1837550"/>
            <a:ext cx="1257300" cy="345900"/>
          </a:xfrm>
          <a:prstGeom prst="straightConnector1">
            <a:avLst/>
          </a:prstGeom>
          <a:noFill/>
          <a:ln cap="flat" cmpd="sng" w="19050">
            <a:solidFill>
              <a:srgbClr val="0C5394"/>
            </a:solidFill>
            <a:prstDash val="solid"/>
            <a:round/>
            <a:headEnd len="med" w="med" type="none"/>
            <a:tailEnd len="med" w="med" type="triangle"/>
          </a:ln>
        </p:spPr>
      </p:cxnSp>
      <p:sp>
        <p:nvSpPr>
          <p:cNvPr id="842" name="Google Shape;842;g36b8d989d91_1_91"/>
          <p:cNvSpPr/>
          <p:nvPr/>
        </p:nvSpPr>
        <p:spPr>
          <a:xfrm>
            <a:off x="6667950" y="2396550"/>
            <a:ext cx="144600" cy="454200"/>
          </a:xfrm>
          <a:prstGeom prst="leftBrace">
            <a:avLst>
              <a:gd fmla="val 50000" name="adj1"/>
              <a:gd fmla="val 50000" name="adj2"/>
            </a:avLst>
          </a:prstGeom>
          <a:noFill/>
          <a:ln cap="flat" cmpd="sng" w="19050">
            <a:solidFill>
              <a:srgbClr val="0C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843" name="Google Shape;843;g36b8d989d91_1_91" title="Screenshot 2025-06-30 at 1.22.28 PM.png"/>
          <p:cNvPicPr preferRelativeResize="0"/>
          <p:nvPr/>
        </p:nvPicPr>
        <p:blipFill>
          <a:blip r:embed="rId8">
            <a:alphaModFix/>
          </a:blip>
          <a:stretch>
            <a:fillRect/>
          </a:stretch>
        </p:blipFill>
        <p:spPr>
          <a:xfrm>
            <a:off x="1562250" y="2614475"/>
            <a:ext cx="808100" cy="404500"/>
          </a:xfrm>
          <a:prstGeom prst="rect">
            <a:avLst/>
          </a:prstGeom>
          <a:noFill/>
          <a:ln>
            <a:noFill/>
          </a:ln>
        </p:spPr>
      </p:pic>
      <p:cxnSp>
        <p:nvCxnSpPr>
          <p:cNvPr id="844" name="Google Shape;844;g36b8d989d91_1_91"/>
          <p:cNvCxnSpPr>
            <a:stCxn id="842" idx="2"/>
          </p:cNvCxnSpPr>
          <p:nvPr/>
        </p:nvCxnSpPr>
        <p:spPr>
          <a:xfrm>
            <a:off x="6812550" y="2850750"/>
            <a:ext cx="1230900" cy="337500"/>
          </a:xfrm>
          <a:prstGeom prst="straightConnector1">
            <a:avLst/>
          </a:prstGeom>
          <a:noFill/>
          <a:ln cap="flat" cmpd="sng" w="19050">
            <a:solidFill>
              <a:srgbClr val="0C5394"/>
            </a:solidFill>
            <a:prstDash val="solid"/>
            <a:round/>
            <a:headEnd len="med" w="med" type="none"/>
            <a:tailEnd len="med" w="med" type="triangle"/>
          </a:ln>
        </p:spPr>
      </p:cxnSp>
      <p:sp>
        <p:nvSpPr>
          <p:cNvPr id="845" name="Google Shape;845;g36b8d989d91_1_91"/>
          <p:cNvSpPr txBox="1"/>
          <p:nvPr/>
        </p:nvSpPr>
        <p:spPr>
          <a:xfrm>
            <a:off x="646050" y="4322175"/>
            <a:ext cx="213600" cy="1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Roboto"/>
                <a:ea typeface="Roboto"/>
                <a:cs typeface="Roboto"/>
                <a:sym typeface="Roboto"/>
              </a:rPr>
              <a:t>‼️</a:t>
            </a:r>
            <a:endParaRPr sz="9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2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4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8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g36b8d989d91_1_130"/>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accent3"/>
                </a:solidFill>
              </a:rPr>
              <a:t>Question 2: End-to-End Delay</a:t>
            </a:r>
            <a:endParaRPr/>
          </a:p>
        </p:txBody>
      </p:sp>
      <p:pic>
        <p:nvPicPr>
          <p:cNvPr id="851" name="Google Shape;851;g36b8d989d91_1_130" title="Screenshot 2025-06-30 at 1.08.45 PM.png"/>
          <p:cNvPicPr preferRelativeResize="0"/>
          <p:nvPr/>
        </p:nvPicPr>
        <p:blipFill>
          <a:blip r:embed="rId3">
            <a:alphaModFix/>
          </a:blip>
          <a:stretch>
            <a:fillRect/>
          </a:stretch>
        </p:blipFill>
        <p:spPr>
          <a:xfrm>
            <a:off x="1108751" y="2389427"/>
            <a:ext cx="3586733" cy="370820"/>
          </a:xfrm>
          <a:prstGeom prst="rect">
            <a:avLst/>
          </a:prstGeom>
          <a:noFill/>
          <a:ln>
            <a:noFill/>
          </a:ln>
        </p:spPr>
      </p:pic>
      <p:pic>
        <p:nvPicPr>
          <p:cNvPr id="852" name="Google Shape;852;g36b8d989d91_1_130" title="Screenshot 2025-06-30 at 1.29.55 PM.png"/>
          <p:cNvPicPr preferRelativeResize="0"/>
          <p:nvPr/>
        </p:nvPicPr>
        <p:blipFill>
          <a:blip r:embed="rId4">
            <a:alphaModFix/>
          </a:blip>
          <a:stretch>
            <a:fillRect/>
          </a:stretch>
        </p:blipFill>
        <p:spPr>
          <a:xfrm>
            <a:off x="294400" y="829826"/>
            <a:ext cx="8342576" cy="2095543"/>
          </a:xfrm>
          <a:prstGeom prst="rect">
            <a:avLst/>
          </a:prstGeom>
          <a:noFill/>
          <a:ln>
            <a:noFill/>
          </a:ln>
        </p:spPr>
      </p:pic>
      <p:pic>
        <p:nvPicPr>
          <p:cNvPr id="853" name="Google Shape;853;g36b8d989d91_1_130" title="Screenshot 2025-06-30 at 1.08.45 PM.png"/>
          <p:cNvPicPr preferRelativeResize="0"/>
          <p:nvPr/>
        </p:nvPicPr>
        <p:blipFill>
          <a:blip r:embed="rId3">
            <a:alphaModFix/>
          </a:blip>
          <a:stretch>
            <a:fillRect/>
          </a:stretch>
        </p:blipFill>
        <p:spPr>
          <a:xfrm>
            <a:off x="294413" y="1236125"/>
            <a:ext cx="8342549" cy="364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36b8d989d91_1_5"/>
          <p:cNvSpPr txBox="1"/>
          <p:nvPr>
            <p:ph idx="1" type="body"/>
          </p:nvPr>
        </p:nvSpPr>
        <p:spPr>
          <a:xfrm>
            <a:off x="4812375" y="402200"/>
            <a:ext cx="4038000" cy="4260900"/>
          </a:xfrm>
          <a:prstGeom prst="rect">
            <a:avLst/>
          </a:prstGeom>
          <a:noFill/>
          <a:ln>
            <a:noFill/>
          </a:ln>
        </p:spPr>
        <p:txBody>
          <a:bodyPr anchorCtr="0" anchor="ctr" bIns="91425" lIns="91425" spcFirstLastPara="1" rIns="91425" wrap="square" tIns="91425">
            <a:noAutofit/>
          </a:bodyPr>
          <a:lstStyle/>
          <a:p>
            <a:pPr indent="-342900" lvl="0" marL="457200" rtl="0" algn="l">
              <a:spcBef>
                <a:spcPts val="600"/>
              </a:spcBef>
              <a:spcAft>
                <a:spcPts val="0"/>
              </a:spcAft>
              <a:buClr>
                <a:srgbClr val="CCCCCC"/>
              </a:buClr>
              <a:buSzPts val="1800"/>
              <a:buFont typeface="Roboto"/>
              <a:buChar char="•"/>
            </a:pPr>
            <a:r>
              <a:rPr b="1" lang="en">
                <a:solidFill>
                  <a:srgbClr val="CCCCCC"/>
                </a:solidFill>
                <a:latin typeface="Roboto"/>
                <a:ea typeface="Roboto"/>
                <a:cs typeface="Roboto"/>
                <a:sym typeface="Roboto"/>
              </a:rPr>
              <a:t>True or False</a:t>
            </a:r>
            <a:endParaRPr b="1">
              <a:solidFill>
                <a:srgbClr val="CCCCCC"/>
              </a:solidFill>
              <a:latin typeface="Roboto"/>
              <a:ea typeface="Roboto"/>
              <a:cs typeface="Roboto"/>
              <a:sym typeface="Roboto"/>
            </a:endParaRPr>
          </a:p>
          <a:p>
            <a:pPr indent="-342900" lvl="0" marL="457200" rtl="0" algn="l">
              <a:spcBef>
                <a:spcPts val="600"/>
              </a:spcBef>
              <a:spcAft>
                <a:spcPts val="0"/>
              </a:spcAft>
              <a:buClr>
                <a:srgbClr val="CCCCCC"/>
              </a:buClr>
              <a:buSzPts val="1800"/>
              <a:buFont typeface="Roboto"/>
              <a:buChar char="•"/>
            </a:pPr>
            <a:r>
              <a:rPr b="1" lang="en">
                <a:solidFill>
                  <a:srgbClr val="CCCCCC"/>
                </a:solidFill>
                <a:latin typeface="Roboto"/>
                <a:ea typeface="Roboto"/>
                <a:cs typeface="Roboto"/>
                <a:sym typeface="Roboto"/>
              </a:rPr>
              <a:t>End-to-End Delay</a:t>
            </a:r>
            <a:endParaRPr b="1">
              <a:solidFill>
                <a:srgbClr val="CCCCCC"/>
              </a:solidFill>
              <a:latin typeface="Roboto"/>
              <a:ea typeface="Roboto"/>
              <a:cs typeface="Roboto"/>
              <a:sym typeface="Roboto"/>
            </a:endParaRPr>
          </a:p>
          <a:p>
            <a:pPr indent="-342900" lvl="0" marL="457200" rtl="0" algn="l">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Statistical Multi-What?</a:t>
            </a:r>
            <a:endParaRPr b="1">
              <a:solidFill>
                <a:schemeClr val="accent3"/>
              </a:solidFill>
              <a:latin typeface="Roboto"/>
              <a:ea typeface="Roboto"/>
              <a:cs typeface="Roboto"/>
              <a:sym typeface="Roboto"/>
            </a:endParaRPr>
          </a:p>
        </p:txBody>
      </p:sp>
      <p:sp>
        <p:nvSpPr>
          <p:cNvPr id="859" name="Google Shape;859;g36b8d989d91_1_5"/>
          <p:cNvSpPr txBox="1"/>
          <p:nvPr>
            <p:ph type="title"/>
          </p:nvPr>
        </p:nvSpPr>
        <p:spPr>
          <a:xfrm>
            <a:off x="177925" y="2003300"/>
            <a:ext cx="4038000" cy="2037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Worksheet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g36b8d989d91_1_141"/>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accent3"/>
                </a:solidFill>
              </a:rPr>
              <a:t>Question 3: Statistical Multi-What?</a:t>
            </a:r>
            <a:endParaRPr/>
          </a:p>
        </p:txBody>
      </p:sp>
      <p:pic>
        <p:nvPicPr>
          <p:cNvPr id="865" name="Google Shape;865;g36b8d989d91_1_141" title="Screenshot 2025-06-30 at 1.08.45 PM.png"/>
          <p:cNvPicPr preferRelativeResize="0"/>
          <p:nvPr/>
        </p:nvPicPr>
        <p:blipFill>
          <a:blip r:embed="rId3">
            <a:alphaModFix/>
          </a:blip>
          <a:stretch>
            <a:fillRect/>
          </a:stretch>
        </p:blipFill>
        <p:spPr>
          <a:xfrm>
            <a:off x="1108751" y="2389427"/>
            <a:ext cx="3586733" cy="370820"/>
          </a:xfrm>
          <a:prstGeom prst="rect">
            <a:avLst/>
          </a:prstGeom>
          <a:noFill/>
          <a:ln>
            <a:noFill/>
          </a:ln>
        </p:spPr>
      </p:pic>
      <p:pic>
        <p:nvPicPr>
          <p:cNvPr id="866" name="Google Shape;866;g36b8d989d91_1_141" title="Screenshot 2025-06-30 at 1.32.15 PM.png"/>
          <p:cNvPicPr preferRelativeResize="0"/>
          <p:nvPr/>
        </p:nvPicPr>
        <p:blipFill>
          <a:blip r:embed="rId4">
            <a:alphaModFix/>
          </a:blip>
          <a:stretch>
            <a:fillRect/>
          </a:stretch>
        </p:blipFill>
        <p:spPr>
          <a:xfrm>
            <a:off x="1210263" y="525922"/>
            <a:ext cx="6723463" cy="2045825"/>
          </a:xfrm>
          <a:prstGeom prst="rect">
            <a:avLst/>
          </a:prstGeom>
          <a:noFill/>
          <a:ln>
            <a:noFill/>
          </a:ln>
        </p:spPr>
      </p:pic>
      <p:pic>
        <p:nvPicPr>
          <p:cNvPr id="867" name="Google Shape;867;g36b8d989d91_1_141" title="Screenshot 2025-06-30 at 1.32.34 PM.png"/>
          <p:cNvPicPr preferRelativeResize="0"/>
          <p:nvPr/>
        </p:nvPicPr>
        <p:blipFill>
          <a:blip r:embed="rId5">
            <a:alphaModFix/>
          </a:blip>
          <a:stretch>
            <a:fillRect/>
          </a:stretch>
        </p:blipFill>
        <p:spPr>
          <a:xfrm>
            <a:off x="616639" y="2571751"/>
            <a:ext cx="7910711" cy="1209100"/>
          </a:xfrm>
          <a:prstGeom prst="rect">
            <a:avLst/>
          </a:prstGeom>
          <a:noFill/>
          <a:ln>
            <a:noFill/>
          </a:ln>
        </p:spPr>
      </p:pic>
      <p:pic>
        <p:nvPicPr>
          <p:cNvPr id="868" name="Google Shape;868;g36b8d989d91_1_141" title="Screenshot 2025-06-30 at 1.08.45 PM.png"/>
          <p:cNvPicPr preferRelativeResize="0"/>
          <p:nvPr/>
        </p:nvPicPr>
        <p:blipFill>
          <a:blip r:embed="rId3">
            <a:alphaModFix/>
          </a:blip>
          <a:stretch>
            <a:fillRect/>
          </a:stretch>
        </p:blipFill>
        <p:spPr>
          <a:xfrm>
            <a:off x="294425" y="2971225"/>
            <a:ext cx="8342525" cy="190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36b8d989d91_1_150"/>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accent3"/>
                </a:solidFill>
              </a:rPr>
              <a:t>Question 3: Statistical Multi-What?</a:t>
            </a:r>
            <a:endParaRPr/>
          </a:p>
        </p:txBody>
      </p:sp>
      <p:pic>
        <p:nvPicPr>
          <p:cNvPr id="874" name="Google Shape;874;g36b8d989d91_1_150" title="Screenshot 2025-06-30 at 1.08.45 PM.png"/>
          <p:cNvPicPr preferRelativeResize="0"/>
          <p:nvPr/>
        </p:nvPicPr>
        <p:blipFill>
          <a:blip r:embed="rId3">
            <a:alphaModFix/>
          </a:blip>
          <a:stretch>
            <a:fillRect/>
          </a:stretch>
        </p:blipFill>
        <p:spPr>
          <a:xfrm>
            <a:off x="1108751" y="2389427"/>
            <a:ext cx="3586733" cy="370820"/>
          </a:xfrm>
          <a:prstGeom prst="rect">
            <a:avLst/>
          </a:prstGeom>
          <a:noFill/>
          <a:ln>
            <a:noFill/>
          </a:ln>
        </p:spPr>
      </p:pic>
      <p:pic>
        <p:nvPicPr>
          <p:cNvPr id="875" name="Google Shape;875;g36b8d989d91_1_150" title="Screenshot 2025-06-30 at 1.32.15 PM.png"/>
          <p:cNvPicPr preferRelativeResize="0"/>
          <p:nvPr/>
        </p:nvPicPr>
        <p:blipFill>
          <a:blip r:embed="rId4">
            <a:alphaModFix/>
          </a:blip>
          <a:stretch>
            <a:fillRect/>
          </a:stretch>
        </p:blipFill>
        <p:spPr>
          <a:xfrm>
            <a:off x="1210263" y="525922"/>
            <a:ext cx="6723463" cy="2045825"/>
          </a:xfrm>
          <a:prstGeom prst="rect">
            <a:avLst/>
          </a:prstGeom>
          <a:noFill/>
          <a:ln>
            <a:noFill/>
          </a:ln>
        </p:spPr>
      </p:pic>
      <p:pic>
        <p:nvPicPr>
          <p:cNvPr id="876" name="Google Shape;876;g36b8d989d91_1_150" title="Screenshot 2025-06-30 at 1.32.58 PM.png"/>
          <p:cNvPicPr preferRelativeResize="0"/>
          <p:nvPr/>
        </p:nvPicPr>
        <p:blipFill>
          <a:blip r:embed="rId5">
            <a:alphaModFix/>
          </a:blip>
          <a:stretch>
            <a:fillRect/>
          </a:stretch>
        </p:blipFill>
        <p:spPr>
          <a:xfrm>
            <a:off x="400736" y="2662276"/>
            <a:ext cx="8342524" cy="1808920"/>
          </a:xfrm>
          <a:prstGeom prst="rect">
            <a:avLst/>
          </a:prstGeom>
          <a:noFill/>
          <a:ln>
            <a:noFill/>
          </a:ln>
        </p:spPr>
      </p:pic>
      <p:pic>
        <p:nvPicPr>
          <p:cNvPr id="877" name="Google Shape;877;g36b8d989d91_1_150" title="Screenshot 2025-06-30 at 1.08.45 PM.png"/>
          <p:cNvPicPr preferRelativeResize="0"/>
          <p:nvPr/>
        </p:nvPicPr>
        <p:blipFill>
          <a:blip r:embed="rId3">
            <a:alphaModFix/>
          </a:blip>
          <a:stretch>
            <a:fillRect/>
          </a:stretch>
        </p:blipFill>
        <p:spPr>
          <a:xfrm>
            <a:off x="308650" y="3042300"/>
            <a:ext cx="8342525" cy="190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g36b8d989d91_1_159"/>
          <p:cNvSpPr txBox="1"/>
          <p:nvPr>
            <p:ph type="title"/>
          </p:nvPr>
        </p:nvSpPr>
        <p:spPr>
          <a:xfrm>
            <a:off x="0" y="0"/>
            <a:ext cx="9144000" cy="2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3000"/>
              <a:buNone/>
            </a:pPr>
            <a:r>
              <a:rPr lang="en">
                <a:solidFill>
                  <a:schemeClr val="accent3"/>
                </a:solidFill>
              </a:rPr>
              <a:t>Question 3: Statistical Multi-What?</a:t>
            </a:r>
            <a:endParaRPr/>
          </a:p>
        </p:txBody>
      </p:sp>
      <p:pic>
        <p:nvPicPr>
          <p:cNvPr id="883" name="Google Shape;883;g36b8d989d91_1_159" title="Screenshot 2025-06-30 at 1.08.45 PM.png"/>
          <p:cNvPicPr preferRelativeResize="0"/>
          <p:nvPr/>
        </p:nvPicPr>
        <p:blipFill>
          <a:blip r:embed="rId3">
            <a:alphaModFix/>
          </a:blip>
          <a:stretch>
            <a:fillRect/>
          </a:stretch>
        </p:blipFill>
        <p:spPr>
          <a:xfrm>
            <a:off x="1108751" y="2389427"/>
            <a:ext cx="3586733" cy="370820"/>
          </a:xfrm>
          <a:prstGeom prst="rect">
            <a:avLst/>
          </a:prstGeom>
          <a:noFill/>
          <a:ln>
            <a:noFill/>
          </a:ln>
        </p:spPr>
      </p:pic>
      <p:pic>
        <p:nvPicPr>
          <p:cNvPr id="884" name="Google Shape;884;g36b8d989d91_1_159" title="Screenshot 2025-06-30 at 1.32.15 PM.png"/>
          <p:cNvPicPr preferRelativeResize="0"/>
          <p:nvPr/>
        </p:nvPicPr>
        <p:blipFill>
          <a:blip r:embed="rId4">
            <a:alphaModFix/>
          </a:blip>
          <a:stretch>
            <a:fillRect/>
          </a:stretch>
        </p:blipFill>
        <p:spPr>
          <a:xfrm>
            <a:off x="1210263" y="525922"/>
            <a:ext cx="6723463" cy="2045825"/>
          </a:xfrm>
          <a:prstGeom prst="rect">
            <a:avLst/>
          </a:prstGeom>
          <a:noFill/>
          <a:ln>
            <a:noFill/>
          </a:ln>
        </p:spPr>
      </p:pic>
      <p:pic>
        <p:nvPicPr>
          <p:cNvPr id="885" name="Google Shape;885;g36b8d989d91_1_159" title="Screenshot 2025-06-30 at 1.33.22 PM.png"/>
          <p:cNvPicPr preferRelativeResize="0"/>
          <p:nvPr/>
        </p:nvPicPr>
        <p:blipFill>
          <a:blip r:embed="rId5">
            <a:alphaModFix/>
          </a:blip>
          <a:stretch>
            <a:fillRect/>
          </a:stretch>
        </p:blipFill>
        <p:spPr>
          <a:xfrm>
            <a:off x="369875" y="2802475"/>
            <a:ext cx="8220076" cy="1448225"/>
          </a:xfrm>
          <a:prstGeom prst="rect">
            <a:avLst/>
          </a:prstGeom>
          <a:noFill/>
          <a:ln>
            <a:noFill/>
          </a:ln>
        </p:spPr>
      </p:pic>
      <p:pic>
        <p:nvPicPr>
          <p:cNvPr id="886" name="Google Shape;886;g36b8d989d91_1_159" title="Screenshot 2025-06-30 at 1.08.45 PM.png"/>
          <p:cNvPicPr preferRelativeResize="0"/>
          <p:nvPr/>
        </p:nvPicPr>
        <p:blipFill>
          <a:blip r:embed="rId3">
            <a:alphaModFix/>
          </a:blip>
          <a:stretch>
            <a:fillRect/>
          </a:stretch>
        </p:blipFill>
        <p:spPr>
          <a:xfrm>
            <a:off x="308650" y="3235450"/>
            <a:ext cx="8342525" cy="190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g328f2d3a351_0_0"/>
          <p:cNvSpPr txBox="1"/>
          <p:nvPr>
            <p:ph type="title"/>
          </p:nvPr>
        </p:nvSpPr>
        <p:spPr>
          <a:xfrm>
            <a:off x="645900" y="155175"/>
            <a:ext cx="7852200" cy="861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Questions?</a:t>
            </a:r>
            <a:endParaRPr/>
          </a:p>
        </p:txBody>
      </p:sp>
      <p:sp>
        <p:nvSpPr>
          <p:cNvPr id="892" name="Google Shape;892;g328f2d3a351_0_0"/>
          <p:cNvSpPr txBox="1"/>
          <p:nvPr/>
        </p:nvSpPr>
        <p:spPr>
          <a:xfrm>
            <a:off x="1971825" y="1134400"/>
            <a:ext cx="527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Feedback Form: </a:t>
            </a:r>
            <a:r>
              <a:rPr b="0" i="1" lang="en" sz="1400" u="none" cap="none" strike="noStrike">
                <a:solidFill>
                  <a:srgbClr val="000000"/>
                </a:solidFill>
                <a:latin typeface="Roboto"/>
                <a:ea typeface="Roboto"/>
                <a:cs typeface="Roboto"/>
                <a:sym typeface="Roboto"/>
              </a:rPr>
              <a:t>https://tinyurl.com/cs168-su25-disc-feedback</a:t>
            </a:r>
            <a:endParaRPr b="0" i="1" sz="1400" u="none" cap="none" strike="noStrike">
              <a:solidFill>
                <a:srgbClr val="000000"/>
              </a:solidFill>
              <a:latin typeface="Roboto"/>
              <a:ea typeface="Roboto"/>
              <a:cs typeface="Roboto"/>
              <a:sym typeface="Roboto"/>
            </a:endParaRPr>
          </a:p>
        </p:txBody>
      </p:sp>
      <p:pic>
        <p:nvPicPr>
          <p:cNvPr id="893" name="Google Shape;893;g328f2d3a351_0_0" title="Screenshot 2025-06-23 at 10.48.58 AM.png"/>
          <p:cNvPicPr preferRelativeResize="0"/>
          <p:nvPr/>
        </p:nvPicPr>
        <p:blipFill rotWithShape="1">
          <a:blip r:embed="rId3">
            <a:alphaModFix/>
          </a:blip>
          <a:srcRect b="0" l="0" r="0" t="0"/>
          <a:stretch/>
        </p:blipFill>
        <p:spPr>
          <a:xfrm>
            <a:off x="3248025" y="1652825"/>
            <a:ext cx="2647950" cy="2647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6a8a0962f5_0_623"/>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Transmission Delay</a:t>
            </a:r>
            <a:endParaRPr/>
          </a:p>
        </p:txBody>
      </p:sp>
      <p:sp>
        <p:nvSpPr>
          <p:cNvPr id="182" name="Google Shape;182;g36a8a0962f5_0_623"/>
          <p:cNvSpPr txBox="1"/>
          <p:nvPr>
            <p:ph idx="1" type="body"/>
          </p:nvPr>
        </p:nvSpPr>
        <p:spPr>
          <a:xfrm>
            <a:off x="107050" y="402200"/>
            <a:ext cx="8909700" cy="1622100"/>
          </a:xfrm>
          <a:prstGeom prst="rect">
            <a:avLst/>
          </a:prstGeom>
          <a:noFill/>
          <a:ln>
            <a:noFill/>
          </a:ln>
        </p:spPr>
        <p:txBody>
          <a:bodyPr anchorCtr="0" anchor="t" bIns="91425" lIns="91425" spcFirstLastPara="1" rIns="91425" wrap="square" tIns="91425">
            <a:noAutofit/>
          </a:bodyPr>
          <a:lstStyle/>
          <a:p>
            <a:pPr indent="-317500" lvl="0" marL="342900" rtl="0" algn="l">
              <a:lnSpc>
                <a:spcPct val="100000"/>
              </a:lnSpc>
              <a:spcBef>
                <a:spcPts val="0"/>
              </a:spcBef>
              <a:spcAft>
                <a:spcPts val="0"/>
              </a:spcAft>
              <a:buClr>
                <a:srgbClr val="000000"/>
              </a:buClr>
              <a:buSzPts val="2000"/>
              <a:buChar char="●"/>
            </a:pPr>
            <a:r>
              <a:rPr lang="en" sz="2000">
                <a:solidFill>
                  <a:srgbClr val="000000"/>
                </a:solidFill>
              </a:rPr>
              <a:t>How long it takes for the all bits in the packet to get on the wire</a:t>
            </a:r>
            <a:endParaRPr sz="2000">
              <a:solidFill>
                <a:srgbClr val="000000"/>
              </a:solidFill>
            </a:endParaRPr>
          </a:p>
          <a:p>
            <a:pPr indent="-355600" lvl="1" marL="914400" rtl="0" algn="l">
              <a:lnSpc>
                <a:spcPct val="100000"/>
              </a:lnSpc>
              <a:spcBef>
                <a:spcPts val="0"/>
              </a:spcBef>
              <a:spcAft>
                <a:spcPts val="0"/>
              </a:spcAft>
              <a:buClr>
                <a:srgbClr val="000000"/>
              </a:buClr>
              <a:buSzPts val="2000"/>
              <a:buChar char="○"/>
            </a:pPr>
            <a:r>
              <a:rPr lang="en" sz="2000">
                <a:solidFill>
                  <a:srgbClr val="000000"/>
                </a:solidFill>
              </a:rPr>
              <a:t>The time between when the first and last bits enter the link</a:t>
            </a:r>
            <a:endParaRPr sz="2000">
              <a:solidFill>
                <a:srgbClr val="000000"/>
              </a:solidFill>
            </a:endParaRPr>
          </a:p>
          <a:p>
            <a:pPr indent="-317500" lvl="0" marL="342900" rtl="0" algn="l">
              <a:lnSpc>
                <a:spcPct val="100000"/>
              </a:lnSpc>
              <a:spcBef>
                <a:spcPts val="0"/>
              </a:spcBef>
              <a:spcAft>
                <a:spcPts val="0"/>
              </a:spcAft>
              <a:buClr>
                <a:srgbClr val="000000"/>
              </a:buClr>
              <a:buSzPts val="2000"/>
              <a:buChar char="●"/>
            </a:pPr>
            <a:r>
              <a:rPr lang="en" sz="2000">
                <a:solidFill>
                  <a:srgbClr val="000000"/>
                </a:solidFill>
              </a:rPr>
              <a:t>Limited by the </a:t>
            </a:r>
            <a:r>
              <a:rPr b="1" lang="en" sz="2000">
                <a:solidFill>
                  <a:srgbClr val="000000"/>
                </a:solidFill>
              </a:rPr>
              <a:t>bandwidth</a:t>
            </a:r>
            <a:endParaRPr b="1" sz="2000">
              <a:solidFill>
                <a:srgbClr val="000000"/>
              </a:solidFill>
            </a:endParaRPr>
          </a:p>
          <a:p>
            <a:pPr indent="-355600" lvl="1" marL="914400" rtl="0" algn="l">
              <a:lnSpc>
                <a:spcPct val="100000"/>
              </a:lnSpc>
              <a:spcBef>
                <a:spcPts val="0"/>
              </a:spcBef>
              <a:spcAft>
                <a:spcPts val="0"/>
              </a:spcAft>
              <a:buClr>
                <a:srgbClr val="000000"/>
              </a:buClr>
              <a:buSzPts val="2000"/>
              <a:buChar char="○"/>
            </a:pPr>
            <a:r>
              <a:rPr b="1" lang="en" sz="2000">
                <a:solidFill>
                  <a:srgbClr val="000000"/>
                </a:solidFill>
              </a:rPr>
              <a:t>Bandwidth</a:t>
            </a:r>
            <a:r>
              <a:rPr lang="en" sz="2000">
                <a:solidFill>
                  <a:srgbClr val="000000"/>
                </a:solidFill>
              </a:rPr>
              <a:t>: Number of bits you can send through a wire per unit of time</a:t>
            </a:r>
            <a:endParaRPr sz="2000">
              <a:solidFill>
                <a:srgbClr val="000000"/>
              </a:solidFill>
            </a:endParaRPr>
          </a:p>
        </p:txBody>
      </p:sp>
      <p:sp>
        <p:nvSpPr>
          <p:cNvPr id="183" name="Google Shape;183;g36a8a0962f5_0_623"/>
          <p:cNvSpPr/>
          <p:nvPr/>
        </p:nvSpPr>
        <p:spPr>
          <a:xfrm rot="-5400000">
            <a:off x="4878325" y="1726513"/>
            <a:ext cx="580800" cy="3612900"/>
          </a:xfrm>
          <a:prstGeom prst="can">
            <a:avLst>
              <a:gd fmla="val 25000" name="adj"/>
            </a:avLst>
          </a:prstGeom>
          <a:solidFill>
            <a:srgbClr val="C9DAF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4" name="Google Shape;184;g36a8a0962f5_0_623"/>
          <p:cNvSpPr txBox="1"/>
          <p:nvPr/>
        </p:nvSpPr>
        <p:spPr>
          <a:xfrm>
            <a:off x="3970375" y="3397923"/>
            <a:ext cx="23967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Capacity = Delay × Bandwidth</a:t>
            </a:r>
            <a:endParaRPr>
              <a:solidFill>
                <a:srgbClr val="000000"/>
              </a:solidFill>
              <a:latin typeface="Roboto"/>
              <a:ea typeface="Roboto"/>
              <a:cs typeface="Roboto"/>
              <a:sym typeface="Roboto"/>
            </a:endParaRPr>
          </a:p>
        </p:txBody>
      </p:sp>
      <p:grpSp>
        <p:nvGrpSpPr>
          <p:cNvPr id="185" name="Google Shape;185;g36a8a0962f5_0_623"/>
          <p:cNvGrpSpPr/>
          <p:nvPr/>
        </p:nvGrpSpPr>
        <p:grpSpPr>
          <a:xfrm>
            <a:off x="3048625" y="3242868"/>
            <a:ext cx="179700" cy="581004"/>
            <a:chOff x="2338450" y="3338450"/>
            <a:chExt cx="179700" cy="836700"/>
          </a:xfrm>
        </p:grpSpPr>
        <p:cxnSp>
          <p:nvCxnSpPr>
            <p:cNvPr id="186" name="Google Shape;186;g36a8a0962f5_0_623"/>
            <p:cNvCxnSpPr/>
            <p:nvPr/>
          </p:nvCxnSpPr>
          <p:spPr>
            <a:xfrm>
              <a:off x="2338450" y="33384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187" name="Google Shape;187;g36a8a0962f5_0_623"/>
            <p:cNvCxnSpPr/>
            <p:nvPr/>
          </p:nvCxnSpPr>
          <p:spPr>
            <a:xfrm>
              <a:off x="2338450" y="41751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188" name="Google Shape;188;g36a8a0962f5_0_623"/>
            <p:cNvCxnSpPr/>
            <p:nvPr/>
          </p:nvCxnSpPr>
          <p:spPr>
            <a:xfrm rot="10800000">
              <a:off x="2428500" y="3338450"/>
              <a:ext cx="0" cy="836700"/>
            </a:xfrm>
            <a:prstGeom prst="straightConnector1">
              <a:avLst/>
            </a:prstGeom>
            <a:noFill/>
            <a:ln cap="flat" cmpd="sng" w="19050">
              <a:solidFill>
                <a:srgbClr val="666666"/>
              </a:solidFill>
              <a:prstDash val="solid"/>
              <a:round/>
              <a:headEnd len="med" w="med" type="none"/>
              <a:tailEnd len="med" w="med" type="none"/>
            </a:ln>
          </p:spPr>
        </p:cxnSp>
      </p:grpSp>
      <p:sp>
        <p:nvSpPr>
          <p:cNvPr id="189" name="Google Shape;189;g36a8a0962f5_0_623"/>
          <p:cNvSpPr txBox="1"/>
          <p:nvPr/>
        </p:nvSpPr>
        <p:spPr>
          <a:xfrm>
            <a:off x="2148625" y="3397923"/>
            <a:ext cx="9000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Bandwidth</a:t>
            </a:r>
            <a:endParaRPr>
              <a:solidFill>
                <a:srgbClr val="000000"/>
              </a:solidFill>
              <a:latin typeface="Roboto"/>
              <a:ea typeface="Roboto"/>
              <a:cs typeface="Roboto"/>
              <a:sym typeface="Roboto"/>
            </a:endParaRPr>
          </a:p>
        </p:txBody>
      </p:sp>
      <p:grpSp>
        <p:nvGrpSpPr>
          <p:cNvPr id="190" name="Google Shape;190;g36a8a0962f5_0_623"/>
          <p:cNvGrpSpPr/>
          <p:nvPr/>
        </p:nvGrpSpPr>
        <p:grpSpPr>
          <a:xfrm rot="5400000">
            <a:off x="5105323" y="1322922"/>
            <a:ext cx="204624" cy="3473309"/>
            <a:chOff x="2338450" y="3338450"/>
            <a:chExt cx="179700" cy="836700"/>
          </a:xfrm>
        </p:grpSpPr>
        <p:cxnSp>
          <p:nvCxnSpPr>
            <p:cNvPr id="191" name="Google Shape;191;g36a8a0962f5_0_623"/>
            <p:cNvCxnSpPr/>
            <p:nvPr/>
          </p:nvCxnSpPr>
          <p:spPr>
            <a:xfrm>
              <a:off x="2338450" y="33384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192" name="Google Shape;192;g36a8a0962f5_0_623"/>
            <p:cNvCxnSpPr/>
            <p:nvPr/>
          </p:nvCxnSpPr>
          <p:spPr>
            <a:xfrm>
              <a:off x="2338450" y="41751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193" name="Google Shape;193;g36a8a0962f5_0_623"/>
            <p:cNvCxnSpPr/>
            <p:nvPr/>
          </p:nvCxnSpPr>
          <p:spPr>
            <a:xfrm rot="10800000">
              <a:off x="2428500" y="3338450"/>
              <a:ext cx="0" cy="836700"/>
            </a:xfrm>
            <a:prstGeom prst="straightConnector1">
              <a:avLst/>
            </a:prstGeom>
            <a:noFill/>
            <a:ln cap="flat" cmpd="sng" w="19050">
              <a:solidFill>
                <a:srgbClr val="666666"/>
              </a:solidFill>
              <a:prstDash val="solid"/>
              <a:round/>
              <a:headEnd len="med" w="med" type="none"/>
              <a:tailEnd len="med" w="med" type="none"/>
            </a:ln>
          </p:spPr>
        </p:cxnSp>
      </p:grpSp>
      <p:sp>
        <p:nvSpPr>
          <p:cNvPr id="194" name="Google Shape;194;g36a8a0962f5_0_623"/>
          <p:cNvSpPr txBox="1"/>
          <p:nvPr/>
        </p:nvSpPr>
        <p:spPr>
          <a:xfrm>
            <a:off x="4425088" y="2757848"/>
            <a:ext cx="15651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Propagation Delay</a:t>
            </a:r>
            <a:endParaRPr>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g36a8a0962f5_0_384"/>
          <p:cNvPicPr preferRelativeResize="0"/>
          <p:nvPr/>
        </p:nvPicPr>
        <p:blipFill rotWithShape="1">
          <a:blip r:embed="rId3">
            <a:alphaModFix/>
          </a:blip>
          <a:srcRect b="0" l="0" r="0" t="0"/>
          <a:stretch/>
        </p:blipFill>
        <p:spPr>
          <a:xfrm>
            <a:off x="2414588" y="2138363"/>
            <a:ext cx="4314825" cy="650081"/>
          </a:xfrm>
          <a:prstGeom prst="rect">
            <a:avLst/>
          </a:prstGeom>
          <a:noFill/>
          <a:ln>
            <a:noFill/>
          </a:ln>
        </p:spPr>
      </p:pic>
      <p:sp>
        <p:nvSpPr>
          <p:cNvPr id="201" name="Google Shape;201;g36a8a0962f5_0_384"/>
          <p:cNvSpPr/>
          <p:nvPr/>
        </p:nvSpPr>
        <p:spPr>
          <a:xfrm>
            <a:off x="4901238" y="2483238"/>
            <a:ext cx="1434600" cy="177000"/>
          </a:xfrm>
          <a:prstGeom prst="rect">
            <a:avLst/>
          </a:prstGeom>
          <a:solidFill>
            <a:srgbClr val="0C5394">
              <a:alpha val="284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2" name="Google Shape;202;g36a8a0962f5_0_384"/>
          <p:cNvCxnSpPr>
            <a:stCxn id="201" idx="2"/>
          </p:cNvCxnSpPr>
          <p:nvPr/>
        </p:nvCxnSpPr>
        <p:spPr>
          <a:xfrm flipH="1">
            <a:off x="4331238" y="2660238"/>
            <a:ext cx="1287300" cy="560100"/>
          </a:xfrm>
          <a:prstGeom prst="straightConnector1">
            <a:avLst/>
          </a:prstGeom>
          <a:noFill/>
          <a:ln cap="flat" cmpd="sng" w="9525">
            <a:solidFill>
              <a:schemeClr val="dk2"/>
            </a:solidFill>
            <a:prstDash val="solid"/>
            <a:round/>
            <a:headEnd len="sm" w="sm" type="none"/>
            <a:tailEnd len="sm" w="sm" type="none"/>
          </a:ln>
        </p:spPr>
      </p:cxnSp>
      <p:sp>
        <p:nvSpPr>
          <p:cNvPr id="203" name="Google Shape;203;g36a8a0962f5_0_384"/>
          <p:cNvSpPr txBox="1"/>
          <p:nvPr/>
        </p:nvSpPr>
        <p:spPr>
          <a:xfrm>
            <a:off x="2414600" y="3159475"/>
            <a:ext cx="3783600" cy="56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0" lang="en" sz="2800" u="none" cap="none" strike="noStrike">
                <a:solidFill>
                  <a:srgbClr val="0C5394"/>
                </a:solidFill>
                <a:latin typeface="Roboto"/>
                <a:ea typeface="Roboto"/>
                <a:cs typeface="Roboto"/>
                <a:sym typeface="Roboto"/>
              </a:rPr>
              <a:t>Usually </a:t>
            </a:r>
            <a:r>
              <a:rPr b="1" i="0" lang="en" sz="2800" u="none" cap="none" strike="noStrike">
                <a:solidFill>
                  <a:srgbClr val="0C5394"/>
                </a:solidFill>
                <a:latin typeface="Roboto"/>
                <a:ea typeface="Roboto"/>
                <a:cs typeface="Roboto"/>
                <a:sym typeface="Roboto"/>
              </a:rPr>
              <a:t>bits</a:t>
            </a:r>
            <a:r>
              <a:rPr i="0" lang="en" sz="2800" u="none" cap="none" strike="noStrike">
                <a:solidFill>
                  <a:srgbClr val="0C5394"/>
                </a:solidFill>
                <a:latin typeface="Roboto"/>
                <a:ea typeface="Roboto"/>
                <a:cs typeface="Roboto"/>
                <a:sym typeface="Roboto"/>
              </a:rPr>
              <a:t>/second</a:t>
            </a:r>
            <a:endParaRPr i="0" sz="2800" u="none" cap="none" strike="noStrike">
              <a:solidFill>
                <a:srgbClr val="0C5394"/>
              </a:solidFill>
              <a:latin typeface="Roboto"/>
              <a:ea typeface="Roboto"/>
              <a:cs typeface="Roboto"/>
              <a:sym typeface="Roboto"/>
            </a:endParaRPr>
          </a:p>
        </p:txBody>
      </p:sp>
      <p:sp>
        <p:nvSpPr>
          <p:cNvPr id="204" name="Google Shape;204;g36a8a0962f5_0_384"/>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Transmission Delay: Formula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36a8a0962f5_0_393"/>
          <p:cNvPicPr preferRelativeResize="0"/>
          <p:nvPr/>
        </p:nvPicPr>
        <p:blipFill rotWithShape="1">
          <a:blip r:embed="rId3">
            <a:alphaModFix/>
          </a:blip>
          <a:srcRect b="0" l="0" r="0" t="0"/>
          <a:stretch/>
        </p:blipFill>
        <p:spPr>
          <a:xfrm>
            <a:off x="1437193" y="1063229"/>
            <a:ext cx="3536156" cy="378619"/>
          </a:xfrm>
          <a:prstGeom prst="rect">
            <a:avLst/>
          </a:prstGeom>
          <a:noFill/>
          <a:ln>
            <a:noFill/>
          </a:ln>
        </p:spPr>
      </p:pic>
      <p:pic>
        <p:nvPicPr>
          <p:cNvPr id="211" name="Google Shape;211;g36a8a0962f5_0_393"/>
          <p:cNvPicPr preferRelativeResize="0"/>
          <p:nvPr/>
        </p:nvPicPr>
        <p:blipFill rotWithShape="1">
          <a:blip r:embed="rId4">
            <a:alphaModFix/>
          </a:blip>
          <a:srcRect b="0" l="0" r="0" t="0"/>
          <a:stretch/>
        </p:blipFill>
        <p:spPr>
          <a:xfrm>
            <a:off x="292100" y="1473353"/>
            <a:ext cx="4814888" cy="514350"/>
          </a:xfrm>
          <a:prstGeom prst="rect">
            <a:avLst/>
          </a:prstGeom>
          <a:noFill/>
          <a:ln>
            <a:noFill/>
          </a:ln>
        </p:spPr>
      </p:pic>
      <p:sp>
        <p:nvSpPr>
          <p:cNvPr id="212" name="Google Shape;212;g36a8a0962f5_0_393"/>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Transmission Delay: Example</a:t>
            </a:r>
            <a:endParaRPr/>
          </a:p>
        </p:txBody>
      </p:sp>
      <p:sp>
        <p:nvSpPr>
          <p:cNvPr id="213" name="Google Shape;213;g36a8a0962f5_0_393"/>
          <p:cNvSpPr/>
          <p:nvPr/>
        </p:nvSpPr>
        <p:spPr>
          <a:xfrm rot="-5400000">
            <a:off x="4878325" y="1726513"/>
            <a:ext cx="580800" cy="3612900"/>
          </a:xfrm>
          <a:prstGeom prst="can">
            <a:avLst>
              <a:gd fmla="val 25000" name="adj"/>
            </a:avLst>
          </a:prstGeom>
          <a:solidFill>
            <a:srgbClr val="C9DAF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14" name="Google Shape;214;g36a8a0962f5_0_393"/>
          <p:cNvGrpSpPr/>
          <p:nvPr/>
        </p:nvGrpSpPr>
        <p:grpSpPr>
          <a:xfrm>
            <a:off x="3048625" y="3242868"/>
            <a:ext cx="179700" cy="581004"/>
            <a:chOff x="2338450" y="3338450"/>
            <a:chExt cx="179700" cy="836700"/>
          </a:xfrm>
        </p:grpSpPr>
        <p:cxnSp>
          <p:nvCxnSpPr>
            <p:cNvPr id="215" name="Google Shape;215;g36a8a0962f5_0_393"/>
            <p:cNvCxnSpPr/>
            <p:nvPr/>
          </p:nvCxnSpPr>
          <p:spPr>
            <a:xfrm>
              <a:off x="2338450" y="33384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16" name="Google Shape;216;g36a8a0962f5_0_393"/>
            <p:cNvCxnSpPr/>
            <p:nvPr/>
          </p:nvCxnSpPr>
          <p:spPr>
            <a:xfrm>
              <a:off x="2338450" y="41751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17" name="Google Shape;217;g36a8a0962f5_0_393"/>
            <p:cNvCxnSpPr/>
            <p:nvPr/>
          </p:nvCxnSpPr>
          <p:spPr>
            <a:xfrm rot="10800000">
              <a:off x="2428500" y="3338450"/>
              <a:ext cx="0" cy="836700"/>
            </a:xfrm>
            <a:prstGeom prst="straightConnector1">
              <a:avLst/>
            </a:prstGeom>
            <a:noFill/>
            <a:ln cap="flat" cmpd="sng" w="19050">
              <a:solidFill>
                <a:srgbClr val="666666"/>
              </a:solidFill>
              <a:prstDash val="solid"/>
              <a:round/>
              <a:headEnd len="med" w="med" type="none"/>
              <a:tailEnd len="med" w="med" type="none"/>
            </a:ln>
          </p:spPr>
        </p:cxnSp>
      </p:grpSp>
      <p:sp>
        <p:nvSpPr>
          <p:cNvPr id="218" name="Google Shape;218;g36a8a0962f5_0_393"/>
          <p:cNvSpPr txBox="1"/>
          <p:nvPr/>
        </p:nvSpPr>
        <p:spPr>
          <a:xfrm>
            <a:off x="1870375" y="3289825"/>
            <a:ext cx="1107000" cy="4863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Bandwidth = 4Mbps</a:t>
            </a:r>
            <a:endParaRPr>
              <a:solidFill>
                <a:srgbClr val="000000"/>
              </a:solidFill>
              <a:latin typeface="Roboto"/>
              <a:ea typeface="Roboto"/>
              <a:cs typeface="Roboto"/>
              <a:sym typeface="Roboto"/>
            </a:endParaRPr>
          </a:p>
        </p:txBody>
      </p:sp>
      <p:grpSp>
        <p:nvGrpSpPr>
          <p:cNvPr id="219" name="Google Shape;219;g36a8a0962f5_0_393"/>
          <p:cNvGrpSpPr/>
          <p:nvPr/>
        </p:nvGrpSpPr>
        <p:grpSpPr>
          <a:xfrm rot="5400000">
            <a:off x="5105323" y="1322922"/>
            <a:ext cx="204624" cy="3473309"/>
            <a:chOff x="2338450" y="3338450"/>
            <a:chExt cx="179700" cy="836700"/>
          </a:xfrm>
        </p:grpSpPr>
        <p:cxnSp>
          <p:nvCxnSpPr>
            <p:cNvPr id="220" name="Google Shape;220;g36a8a0962f5_0_393"/>
            <p:cNvCxnSpPr/>
            <p:nvPr/>
          </p:nvCxnSpPr>
          <p:spPr>
            <a:xfrm>
              <a:off x="2338450" y="33384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21" name="Google Shape;221;g36a8a0962f5_0_393"/>
            <p:cNvCxnSpPr/>
            <p:nvPr/>
          </p:nvCxnSpPr>
          <p:spPr>
            <a:xfrm>
              <a:off x="2338450" y="41751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22" name="Google Shape;222;g36a8a0962f5_0_393"/>
            <p:cNvCxnSpPr/>
            <p:nvPr/>
          </p:nvCxnSpPr>
          <p:spPr>
            <a:xfrm rot="10800000">
              <a:off x="2428500" y="3338450"/>
              <a:ext cx="0" cy="836700"/>
            </a:xfrm>
            <a:prstGeom prst="straightConnector1">
              <a:avLst/>
            </a:prstGeom>
            <a:noFill/>
            <a:ln cap="flat" cmpd="sng" w="19050">
              <a:solidFill>
                <a:srgbClr val="666666"/>
              </a:solidFill>
              <a:prstDash val="solid"/>
              <a:round/>
              <a:headEnd len="med" w="med" type="none"/>
              <a:tailEnd len="med" w="med" type="none"/>
            </a:ln>
          </p:spPr>
        </p:cxnSp>
      </p:grpSp>
      <p:sp>
        <p:nvSpPr>
          <p:cNvPr id="223" name="Google Shape;223;g36a8a0962f5_0_393"/>
          <p:cNvSpPr txBox="1"/>
          <p:nvPr/>
        </p:nvSpPr>
        <p:spPr>
          <a:xfrm>
            <a:off x="4425088" y="2757848"/>
            <a:ext cx="15651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Propagation Delay</a:t>
            </a:r>
            <a:endParaRPr>
              <a:solidFill>
                <a:srgbClr val="000000"/>
              </a:solidFill>
              <a:latin typeface="Roboto"/>
              <a:ea typeface="Roboto"/>
              <a:cs typeface="Roboto"/>
              <a:sym typeface="Roboto"/>
            </a:endParaRPr>
          </a:p>
        </p:txBody>
      </p:sp>
      <p:sp>
        <p:nvSpPr>
          <p:cNvPr id="224" name="Google Shape;224;g36a8a0962f5_0_393"/>
          <p:cNvSpPr txBox="1"/>
          <p:nvPr/>
        </p:nvSpPr>
        <p:spPr>
          <a:xfrm>
            <a:off x="3970375" y="3397923"/>
            <a:ext cx="23967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Capacity = Delay × Bandwidth</a:t>
            </a:r>
            <a:endParaRPr>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6a8a0962f5_0_408"/>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Propagation Delay (latency)</a:t>
            </a:r>
            <a:endParaRPr/>
          </a:p>
        </p:txBody>
      </p:sp>
      <p:sp>
        <p:nvSpPr>
          <p:cNvPr id="230" name="Google Shape;230;g36a8a0962f5_0_408"/>
          <p:cNvSpPr txBox="1"/>
          <p:nvPr>
            <p:ph idx="4294967295" type="body"/>
          </p:nvPr>
        </p:nvSpPr>
        <p:spPr>
          <a:xfrm>
            <a:off x="107050" y="402200"/>
            <a:ext cx="8909700" cy="1783800"/>
          </a:xfrm>
          <a:prstGeom prst="rect">
            <a:avLst/>
          </a:prstGeom>
          <a:noFill/>
          <a:ln>
            <a:noFill/>
          </a:ln>
        </p:spPr>
        <p:txBody>
          <a:bodyPr anchorCtr="0" anchor="t" bIns="91425" lIns="91425" spcFirstLastPara="1" rIns="91425" wrap="square" tIns="91425">
            <a:noAutofit/>
          </a:bodyPr>
          <a:lstStyle/>
          <a:p>
            <a:pPr indent="-317500" lvl="0" marL="342900" rtl="0" algn="l">
              <a:lnSpc>
                <a:spcPct val="100000"/>
              </a:lnSpc>
              <a:spcBef>
                <a:spcPts val="0"/>
              </a:spcBef>
              <a:spcAft>
                <a:spcPts val="0"/>
              </a:spcAft>
              <a:buClr>
                <a:srgbClr val="000000"/>
              </a:buClr>
              <a:buSzPts val="2000"/>
              <a:buChar char="●"/>
            </a:pPr>
            <a:r>
              <a:rPr lang="en" sz="2000">
                <a:solidFill>
                  <a:srgbClr val="000000"/>
                </a:solidFill>
              </a:rPr>
              <a:t>End-to-end transmission time of one bit</a:t>
            </a:r>
            <a:endParaRPr sz="2000">
              <a:solidFill>
                <a:srgbClr val="000000"/>
              </a:solidFill>
            </a:endParaRPr>
          </a:p>
          <a:p>
            <a:pPr indent="-317500" lvl="0" marL="342900" rtl="0" algn="l">
              <a:lnSpc>
                <a:spcPct val="100000"/>
              </a:lnSpc>
              <a:spcBef>
                <a:spcPts val="0"/>
              </a:spcBef>
              <a:spcAft>
                <a:spcPts val="0"/>
              </a:spcAft>
              <a:buClr>
                <a:srgbClr val="000000"/>
              </a:buClr>
              <a:buSzPts val="2000"/>
              <a:buChar char="●"/>
            </a:pPr>
            <a:r>
              <a:rPr lang="en" sz="2000">
                <a:solidFill>
                  <a:srgbClr val="000000"/>
                </a:solidFill>
              </a:rPr>
              <a:t>Depends on the </a:t>
            </a:r>
            <a:r>
              <a:rPr b="1" lang="en" sz="2000">
                <a:solidFill>
                  <a:srgbClr val="000000"/>
                </a:solidFill>
              </a:rPr>
              <a:t>length of the link</a:t>
            </a:r>
            <a:endParaRPr b="1" sz="2000">
              <a:solidFill>
                <a:srgbClr val="000000"/>
              </a:solidFill>
            </a:endParaRPr>
          </a:p>
          <a:p>
            <a:pPr indent="-317500" lvl="0" marL="342900" rtl="0" algn="l">
              <a:lnSpc>
                <a:spcPct val="100000"/>
              </a:lnSpc>
              <a:spcBef>
                <a:spcPts val="0"/>
              </a:spcBef>
              <a:spcAft>
                <a:spcPts val="0"/>
              </a:spcAft>
              <a:buClr>
                <a:srgbClr val="000000"/>
              </a:buClr>
              <a:buSzPts val="2000"/>
              <a:buChar char="●"/>
            </a:pPr>
            <a:r>
              <a:rPr lang="en" sz="2000">
                <a:solidFill>
                  <a:srgbClr val="000000"/>
                </a:solidFill>
              </a:rPr>
              <a:t>Limited by the </a:t>
            </a:r>
            <a:r>
              <a:rPr b="1" lang="en" sz="2000">
                <a:solidFill>
                  <a:srgbClr val="000000"/>
                </a:solidFill>
              </a:rPr>
              <a:t>speed of light</a:t>
            </a:r>
            <a:r>
              <a:rPr lang="en" sz="2000">
                <a:solidFill>
                  <a:srgbClr val="000000"/>
                </a:solidFill>
              </a:rPr>
              <a:t> (propagation speed of link)</a:t>
            </a:r>
            <a:endParaRPr sz="2000">
              <a:solidFill>
                <a:srgbClr val="000000"/>
              </a:solidFill>
            </a:endParaRPr>
          </a:p>
          <a:p>
            <a:pPr indent="-317500" lvl="0" marL="342900" rtl="0" algn="l">
              <a:lnSpc>
                <a:spcPct val="100000"/>
              </a:lnSpc>
              <a:spcBef>
                <a:spcPts val="0"/>
              </a:spcBef>
              <a:spcAft>
                <a:spcPts val="0"/>
              </a:spcAft>
              <a:buClr>
                <a:srgbClr val="000000"/>
              </a:buClr>
              <a:buSzPts val="2000"/>
              <a:buChar char="●"/>
            </a:pPr>
            <a:r>
              <a:rPr lang="en" sz="2000" u="sng">
                <a:solidFill>
                  <a:srgbClr val="000000"/>
                </a:solidFill>
              </a:rPr>
              <a:t>Does </a:t>
            </a:r>
            <a:r>
              <a:rPr i="1" lang="en" sz="2000" u="sng">
                <a:solidFill>
                  <a:srgbClr val="000000"/>
                </a:solidFill>
              </a:rPr>
              <a:t>NOT</a:t>
            </a:r>
            <a:r>
              <a:rPr lang="en" sz="2000" u="sng">
                <a:solidFill>
                  <a:srgbClr val="000000"/>
                </a:solidFill>
              </a:rPr>
              <a:t> depend on the size of the packet</a:t>
            </a:r>
            <a:endParaRPr sz="2000" u="sng">
              <a:solidFill>
                <a:srgbClr val="000000"/>
              </a:solidFill>
            </a:endParaRPr>
          </a:p>
        </p:txBody>
      </p:sp>
      <p:sp>
        <p:nvSpPr>
          <p:cNvPr id="231" name="Google Shape;231;g36a8a0962f5_0_408"/>
          <p:cNvSpPr/>
          <p:nvPr/>
        </p:nvSpPr>
        <p:spPr>
          <a:xfrm rot="-5400000">
            <a:off x="4878325" y="1726513"/>
            <a:ext cx="580800" cy="3612900"/>
          </a:xfrm>
          <a:prstGeom prst="can">
            <a:avLst>
              <a:gd fmla="val 25000" name="adj"/>
            </a:avLst>
          </a:prstGeom>
          <a:solidFill>
            <a:srgbClr val="C9DAF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2" name="Google Shape;232;g36a8a0962f5_0_408"/>
          <p:cNvSpPr txBox="1"/>
          <p:nvPr/>
        </p:nvSpPr>
        <p:spPr>
          <a:xfrm>
            <a:off x="3970375" y="3397923"/>
            <a:ext cx="23967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Capacity = Delay × Bandwidth</a:t>
            </a:r>
            <a:endParaRPr>
              <a:solidFill>
                <a:srgbClr val="000000"/>
              </a:solidFill>
              <a:latin typeface="Roboto"/>
              <a:ea typeface="Roboto"/>
              <a:cs typeface="Roboto"/>
              <a:sym typeface="Roboto"/>
            </a:endParaRPr>
          </a:p>
        </p:txBody>
      </p:sp>
      <p:grpSp>
        <p:nvGrpSpPr>
          <p:cNvPr id="233" name="Google Shape;233;g36a8a0962f5_0_408"/>
          <p:cNvGrpSpPr/>
          <p:nvPr/>
        </p:nvGrpSpPr>
        <p:grpSpPr>
          <a:xfrm>
            <a:off x="3048625" y="3242868"/>
            <a:ext cx="179700" cy="581004"/>
            <a:chOff x="2338450" y="3338450"/>
            <a:chExt cx="179700" cy="836700"/>
          </a:xfrm>
        </p:grpSpPr>
        <p:cxnSp>
          <p:nvCxnSpPr>
            <p:cNvPr id="234" name="Google Shape;234;g36a8a0962f5_0_408"/>
            <p:cNvCxnSpPr/>
            <p:nvPr/>
          </p:nvCxnSpPr>
          <p:spPr>
            <a:xfrm>
              <a:off x="2338450" y="33384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35" name="Google Shape;235;g36a8a0962f5_0_408"/>
            <p:cNvCxnSpPr/>
            <p:nvPr/>
          </p:nvCxnSpPr>
          <p:spPr>
            <a:xfrm>
              <a:off x="2338450" y="41751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36" name="Google Shape;236;g36a8a0962f5_0_408"/>
            <p:cNvCxnSpPr/>
            <p:nvPr/>
          </p:nvCxnSpPr>
          <p:spPr>
            <a:xfrm rot="10800000">
              <a:off x="2428500" y="3338450"/>
              <a:ext cx="0" cy="836700"/>
            </a:xfrm>
            <a:prstGeom prst="straightConnector1">
              <a:avLst/>
            </a:prstGeom>
            <a:noFill/>
            <a:ln cap="flat" cmpd="sng" w="19050">
              <a:solidFill>
                <a:srgbClr val="666666"/>
              </a:solidFill>
              <a:prstDash val="solid"/>
              <a:round/>
              <a:headEnd len="med" w="med" type="none"/>
              <a:tailEnd len="med" w="med" type="none"/>
            </a:ln>
          </p:spPr>
        </p:cxnSp>
      </p:grpSp>
      <p:sp>
        <p:nvSpPr>
          <p:cNvPr id="237" name="Google Shape;237;g36a8a0962f5_0_408"/>
          <p:cNvSpPr txBox="1"/>
          <p:nvPr/>
        </p:nvSpPr>
        <p:spPr>
          <a:xfrm>
            <a:off x="2148625" y="3397923"/>
            <a:ext cx="9000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Bandwidth</a:t>
            </a:r>
            <a:endParaRPr>
              <a:solidFill>
                <a:srgbClr val="000000"/>
              </a:solidFill>
              <a:latin typeface="Roboto"/>
              <a:ea typeface="Roboto"/>
              <a:cs typeface="Roboto"/>
              <a:sym typeface="Roboto"/>
            </a:endParaRPr>
          </a:p>
        </p:txBody>
      </p:sp>
      <p:grpSp>
        <p:nvGrpSpPr>
          <p:cNvPr id="238" name="Google Shape;238;g36a8a0962f5_0_408"/>
          <p:cNvGrpSpPr/>
          <p:nvPr/>
        </p:nvGrpSpPr>
        <p:grpSpPr>
          <a:xfrm rot="5400000">
            <a:off x="5105323" y="1322922"/>
            <a:ext cx="204624" cy="3473309"/>
            <a:chOff x="2338450" y="3338450"/>
            <a:chExt cx="179700" cy="836700"/>
          </a:xfrm>
        </p:grpSpPr>
        <p:cxnSp>
          <p:nvCxnSpPr>
            <p:cNvPr id="239" name="Google Shape;239;g36a8a0962f5_0_408"/>
            <p:cNvCxnSpPr/>
            <p:nvPr/>
          </p:nvCxnSpPr>
          <p:spPr>
            <a:xfrm>
              <a:off x="2338450" y="33384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40" name="Google Shape;240;g36a8a0962f5_0_408"/>
            <p:cNvCxnSpPr/>
            <p:nvPr/>
          </p:nvCxnSpPr>
          <p:spPr>
            <a:xfrm>
              <a:off x="2338450" y="4175150"/>
              <a:ext cx="179700" cy="0"/>
            </a:xfrm>
            <a:prstGeom prst="straightConnector1">
              <a:avLst/>
            </a:prstGeom>
            <a:noFill/>
            <a:ln cap="flat" cmpd="sng" w="19050">
              <a:solidFill>
                <a:srgbClr val="666666"/>
              </a:solidFill>
              <a:prstDash val="solid"/>
              <a:round/>
              <a:headEnd len="med" w="med" type="none"/>
              <a:tailEnd len="med" w="med" type="none"/>
            </a:ln>
          </p:spPr>
        </p:cxnSp>
        <p:cxnSp>
          <p:nvCxnSpPr>
            <p:cNvPr id="241" name="Google Shape;241;g36a8a0962f5_0_408"/>
            <p:cNvCxnSpPr/>
            <p:nvPr/>
          </p:nvCxnSpPr>
          <p:spPr>
            <a:xfrm rot="10800000">
              <a:off x="2428500" y="3338450"/>
              <a:ext cx="0" cy="836700"/>
            </a:xfrm>
            <a:prstGeom prst="straightConnector1">
              <a:avLst/>
            </a:prstGeom>
            <a:noFill/>
            <a:ln cap="flat" cmpd="sng" w="19050">
              <a:solidFill>
                <a:srgbClr val="666666"/>
              </a:solidFill>
              <a:prstDash val="solid"/>
              <a:round/>
              <a:headEnd len="med" w="med" type="none"/>
              <a:tailEnd len="med" w="med" type="none"/>
            </a:ln>
          </p:spPr>
        </p:cxnSp>
      </p:grpSp>
      <p:sp>
        <p:nvSpPr>
          <p:cNvPr id="242" name="Google Shape;242;g36a8a0962f5_0_408"/>
          <p:cNvSpPr txBox="1"/>
          <p:nvPr/>
        </p:nvSpPr>
        <p:spPr>
          <a:xfrm>
            <a:off x="4425088" y="2757848"/>
            <a:ext cx="1565100" cy="2709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Propagation Delay</a:t>
            </a:r>
            <a:endParaRPr>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36a8a0962f5_0_419"/>
          <p:cNvPicPr preferRelativeResize="0"/>
          <p:nvPr/>
        </p:nvPicPr>
        <p:blipFill rotWithShape="1">
          <a:blip r:embed="rId3">
            <a:alphaModFix/>
          </a:blip>
          <a:srcRect b="0" l="0" r="0" t="0"/>
          <a:stretch/>
        </p:blipFill>
        <p:spPr>
          <a:xfrm>
            <a:off x="274982" y="2406170"/>
            <a:ext cx="4849052" cy="487145"/>
          </a:xfrm>
          <a:prstGeom prst="rect">
            <a:avLst/>
          </a:prstGeom>
          <a:noFill/>
          <a:ln>
            <a:noFill/>
          </a:ln>
        </p:spPr>
      </p:pic>
      <p:sp>
        <p:nvSpPr>
          <p:cNvPr id="249" name="Google Shape;249;g36a8a0962f5_0_419"/>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Propagation Delay: Formula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ecture">
  <a:themeElements>
    <a:clrScheme name="Simple Light">
      <a:dk1>
        <a:srgbClr val="000000"/>
      </a:dk1>
      <a:lt1>
        <a:srgbClr val="FFFFFF"/>
      </a:lt1>
      <a:dk2>
        <a:srgbClr val="666666"/>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